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4"/>
  </p:sldMasterIdLst>
  <p:sldIdLst>
    <p:sldId id="257" r:id="rId5"/>
    <p:sldId id="258" r:id="rId6"/>
    <p:sldId id="269" r:id="rId7"/>
    <p:sldId id="259" r:id="rId8"/>
    <p:sldId id="260" r:id="rId9"/>
    <p:sldId id="262" r:id="rId10"/>
    <p:sldId id="263" r:id="rId11"/>
    <p:sldId id="264" r:id="rId12"/>
    <p:sldId id="265" r:id="rId13"/>
    <p:sldId id="266" r:id="rId14"/>
    <p:sldId id="267"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A8ABAE-DDDA-4ACA-B1B4-78BE78E64424}" v="2373" dt="2023-03-19T17:35:14.923"/>
    <p1510:client id="{4AB3AFA8-DF1F-4129-BFBF-3B0D83F7F9C0}" v="25" dt="2023-03-19T17:40:26.766"/>
    <p1510:client id="{4D6C8DD4-E937-4BE7-A157-3BC19AB6BF33}" v="287" dt="2023-03-20T07:57:05.600"/>
    <p1510:client id="{5564A5C8-901F-491B-8CEB-76102B8DB994}" v="5" dt="2023-03-20T07:42:46.803"/>
    <p1510:client id="{5E38E866-C38B-EE8F-6FCA-99E4F6C88C19}" v="4" dt="2023-03-19T13:34:57.986"/>
    <p1510:client id="{AC0C93FD-FD9B-465F-9705-3CA2E381EBAD}" v="10" dt="2023-03-20T08:16:45.310"/>
    <p1510:client id="{B0917A31-8EFC-457A-8968-63BB559BB571}" v="8" dt="2023-03-20T07:29:59.292"/>
    <p1510:client id="{FDB7D1D8-38E5-482A-9CB2-2593B8EA8D7D}" v="15" dt="2023-03-20T08:39:12.9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shit Singhala" userId="S::akshit.singhal@blend360.com::20f66cc5-d952-44de-bcf5-cf30996d1981" providerId="AD" clId="Web-{4AB3AFA8-DF1F-4129-BFBF-3B0D83F7F9C0}"/>
    <pc:docChg chg="modSld">
      <pc:chgData name="Akshit Singhala" userId="S::akshit.singhal@blend360.com::20f66cc5-d952-44de-bcf5-cf30996d1981" providerId="AD" clId="Web-{4AB3AFA8-DF1F-4129-BFBF-3B0D83F7F9C0}" dt="2023-03-19T17:40:26.766" v="25" actId="14100"/>
      <pc:docMkLst>
        <pc:docMk/>
      </pc:docMkLst>
      <pc:sldChg chg="addSp delSp modSp">
        <pc:chgData name="Akshit Singhala" userId="S::akshit.singhal@blend360.com::20f66cc5-d952-44de-bcf5-cf30996d1981" providerId="AD" clId="Web-{4AB3AFA8-DF1F-4129-BFBF-3B0D83F7F9C0}" dt="2023-03-19T17:40:26.766" v="25" actId="14100"/>
        <pc:sldMkLst>
          <pc:docMk/>
          <pc:sldMk cId="3723607525" sldId="264"/>
        </pc:sldMkLst>
        <pc:spChg chg="add del mod">
          <ac:chgData name="Akshit Singhala" userId="S::akshit.singhal@blend360.com::20f66cc5-d952-44de-bcf5-cf30996d1981" providerId="AD" clId="Web-{4AB3AFA8-DF1F-4129-BFBF-3B0D83F7F9C0}" dt="2023-03-19T17:40:13" v="21"/>
          <ac:spMkLst>
            <pc:docMk/>
            <pc:sldMk cId="3723607525" sldId="264"/>
            <ac:spMk id="12" creationId="{3DB48011-C699-C967-81ED-386755BD74B7}"/>
          </ac:spMkLst>
        </pc:spChg>
        <pc:picChg chg="del">
          <ac:chgData name="Akshit Singhala" userId="S::akshit.singhal@blend360.com::20f66cc5-d952-44de-bcf5-cf30996d1981" providerId="AD" clId="Web-{4AB3AFA8-DF1F-4129-BFBF-3B0D83F7F9C0}" dt="2023-03-19T17:38:23.915" v="0"/>
          <ac:picMkLst>
            <pc:docMk/>
            <pc:sldMk cId="3723607525" sldId="264"/>
            <ac:picMk id="4" creationId="{B509DAA7-EBB3-909D-3D6B-2A2CB5E289D4}"/>
          </ac:picMkLst>
        </pc:picChg>
        <pc:picChg chg="add mod">
          <ac:chgData name="Akshit Singhala" userId="S::akshit.singhal@blend360.com::20f66cc5-d952-44de-bcf5-cf30996d1981" providerId="AD" clId="Web-{4AB3AFA8-DF1F-4129-BFBF-3B0D83F7F9C0}" dt="2023-03-19T17:40:26.766" v="25" actId="14100"/>
          <ac:picMkLst>
            <pc:docMk/>
            <pc:sldMk cId="3723607525" sldId="264"/>
            <ac:picMk id="9" creationId="{72DAF1F2-BA4A-CB61-D693-D2EBDD650879}"/>
          </ac:picMkLst>
        </pc:picChg>
      </pc:sldChg>
    </pc:docChg>
  </pc:docChgLst>
  <pc:docChgLst>
    <pc:chgData name="Sai Jyosthna Yenumula" userId="S::saijyosthna.yenumula@blend360.com::264f42fc-fa8c-4fb6-8c46-d7440645c899" providerId="AD" clId="Web-{5564A5C8-901F-491B-8CEB-76102B8DB994}"/>
    <pc:docChg chg="modSld">
      <pc:chgData name="Sai Jyosthna Yenumula" userId="S::saijyosthna.yenumula@blend360.com::264f42fc-fa8c-4fb6-8c46-d7440645c899" providerId="AD" clId="Web-{5564A5C8-901F-491B-8CEB-76102B8DB994}" dt="2023-03-20T07:42:46.288" v="3" actId="20577"/>
      <pc:docMkLst>
        <pc:docMk/>
      </pc:docMkLst>
      <pc:sldChg chg="modSp">
        <pc:chgData name="Sai Jyosthna Yenumula" userId="S::saijyosthna.yenumula@blend360.com::264f42fc-fa8c-4fb6-8c46-d7440645c899" providerId="AD" clId="Web-{5564A5C8-901F-491B-8CEB-76102B8DB994}" dt="2023-03-20T07:42:46.288" v="3" actId="20577"/>
        <pc:sldMkLst>
          <pc:docMk/>
          <pc:sldMk cId="684395019" sldId="262"/>
        </pc:sldMkLst>
        <pc:spChg chg="mod">
          <ac:chgData name="Sai Jyosthna Yenumula" userId="S::saijyosthna.yenumula@blend360.com::264f42fc-fa8c-4fb6-8c46-d7440645c899" providerId="AD" clId="Web-{5564A5C8-901F-491B-8CEB-76102B8DB994}" dt="2023-03-20T07:42:46.288" v="3" actId="20577"/>
          <ac:spMkLst>
            <pc:docMk/>
            <pc:sldMk cId="684395019" sldId="262"/>
            <ac:spMk id="3" creationId="{46A4928F-D756-C0BA-DAC2-FA3A8FFA8AF9}"/>
          </ac:spMkLst>
        </pc:spChg>
      </pc:sldChg>
    </pc:docChg>
  </pc:docChgLst>
  <pc:docChgLst>
    <pc:chgData name="Sai Jyosthna Yenumula" userId="S::saijyosthna.yenumula@blend360.com::264f42fc-fa8c-4fb6-8c46-d7440645c899" providerId="AD" clId="Web-{B0917A31-8EFC-457A-8968-63BB559BB571}"/>
    <pc:docChg chg="modSld">
      <pc:chgData name="Sai Jyosthna Yenumula" userId="S::saijyosthna.yenumula@blend360.com::264f42fc-fa8c-4fb6-8c46-d7440645c899" providerId="AD" clId="Web-{B0917A31-8EFC-457A-8968-63BB559BB571}" dt="2023-03-20T07:29:59.292" v="7" actId="20577"/>
      <pc:docMkLst>
        <pc:docMk/>
      </pc:docMkLst>
      <pc:sldChg chg="modSp">
        <pc:chgData name="Sai Jyosthna Yenumula" userId="S::saijyosthna.yenumula@blend360.com::264f42fc-fa8c-4fb6-8c46-d7440645c899" providerId="AD" clId="Web-{B0917A31-8EFC-457A-8968-63BB559BB571}" dt="2023-03-20T07:18:03.785" v="3" actId="20577"/>
        <pc:sldMkLst>
          <pc:docMk/>
          <pc:sldMk cId="3723607525" sldId="264"/>
        </pc:sldMkLst>
        <pc:spChg chg="mod">
          <ac:chgData name="Sai Jyosthna Yenumula" userId="S::saijyosthna.yenumula@blend360.com::264f42fc-fa8c-4fb6-8c46-d7440645c899" providerId="AD" clId="Web-{B0917A31-8EFC-457A-8968-63BB559BB571}" dt="2023-03-20T07:18:03.785" v="3" actId="20577"/>
          <ac:spMkLst>
            <pc:docMk/>
            <pc:sldMk cId="3723607525" sldId="264"/>
            <ac:spMk id="3" creationId="{46A4928F-D756-C0BA-DAC2-FA3A8FFA8AF9}"/>
          </ac:spMkLst>
        </pc:spChg>
      </pc:sldChg>
      <pc:sldChg chg="modSp">
        <pc:chgData name="Sai Jyosthna Yenumula" userId="S::saijyosthna.yenumula@blend360.com::264f42fc-fa8c-4fb6-8c46-d7440645c899" providerId="AD" clId="Web-{B0917A31-8EFC-457A-8968-63BB559BB571}" dt="2023-03-20T07:29:59.292" v="7" actId="20577"/>
        <pc:sldMkLst>
          <pc:docMk/>
          <pc:sldMk cId="274134864" sldId="265"/>
        </pc:sldMkLst>
        <pc:spChg chg="mod">
          <ac:chgData name="Sai Jyosthna Yenumula" userId="S::saijyosthna.yenumula@blend360.com::264f42fc-fa8c-4fb6-8c46-d7440645c899" providerId="AD" clId="Web-{B0917A31-8EFC-457A-8968-63BB559BB571}" dt="2023-03-20T07:29:59.292" v="7" actId="20577"/>
          <ac:spMkLst>
            <pc:docMk/>
            <pc:sldMk cId="274134864" sldId="265"/>
            <ac:spMk id="3" creationId="{46A4928F-D756-C0BA-DAC2-FA3A8FFA8AF9}"/>
          </ac:spMkLst>
        </pc:spChg>
      </pc:sldChg>
    </pc:docChg>
  </pc:docChgLst>
  <pc:docChgLst>
    <pc:chgData name="Prudhviteja Cherukuri" userId="S::prudhviteja.cherukuri@blend360.com::fff8eeea-8d38-4c15-8584-ee87bf0f4ca9" providerId="AD" clId="Web-{4D6C8DD4-E937-4BE7-A157-3BC19AB6BF33}"/>
    <pc:docChg chg="addSld modSld sldOrd">
      <pc:chgData name="Prudhviteja Cherukuri" userId="S::prudhviteja.cherukuri@blend360.com::fff8eeea-8d38-4c15-8584-ee87bf0f4ca9" providerId="AD" clId="Web-{4D6C8DD4-E937-4BE7-A157-3BC19AB6BF33}" dt="2023-03-20T07:57:04.475" v="210" actId="20577"/>
      <pc:docMkLst>
        <pc:docMk/>
      </pc:docMkLst>
      <pc:sldChg chg="delSp modSp ord">
        <pc:chgData name="Prudhviteja Cherukuri" userId="S::prudhviteja.cherukuri@blend360.com::fff8eeea-8d38-4c15-8584-ee87bf0f4ca9" providerId="AD" clId="Web-{4D6C8DD4-E937-4BE7-A157-3BC19AB6BF33}" dt="2023-03-20T07:56:19.911" v="207" actId="14100"/>
        <pc:sldMkLst>
          <pc:docMk/>
          <pc:sldMk cId="3903292880" sldId="258"/>
        </pc:sldMkLst>
        <pc:spChg chg="mod">
          <ac:chgData name="Prudhviteja Cherukuri" userId="S::prudhviteja.cherukuri@blend360.com::fff8eeea-8d38-4c15-8584-ee87bf0f4ca9" providerId="AD" clId="Web-{4D6C8DD4-E937-4BE7-A157-3BC19AB6BF33}" dt="2023-03-20T07:56:19.911" v="207" actId="14100"/>
          <ac:spMkLst>
            <pc:docMk/>
            <pc:sldMk cId="3903292880" sldId="258"/>
            <ac:spMk id="4" creationId="{EC53AA4F-44AC-5354-1ACD-D9AB0791BF64}"/>
          </ac:spMkLst>
        </pc:spChg>
        <pc:spChg chg="del">
          <ac:chgData name="Prudhviteja Cherukuri" userId="S::prudhviteja.cherukuri@blend360.com::fff8eeea-8d38-4c15-8584-ee87bf0f4ca9" providerId="AD" clId="Web-{4D6C8DD4-E937-4BE7-A157-3BC19AB6BF33}" dt="2023-03-20T07:46:52.378" v="145"/>
          <ac:spMkLst>
            <pc:docMk/>
            <pc:sldMk cId="3903292880" sldId="258"/>
            <ac:spMk id="6" creationId="{0A16542E-D3A8-D530-5B1B-8A9BFC1EA3B1}"/>
          </ac:spMkLst>
        </pc:spChg>
      </pc:sldChg>
      <pc:sldChg chg="modSp">
        <pc:chgData name="Prudhviteja Cherukuri" userId="S::prudhviteja.cherukuri@blend360.com::fff8eeea-8d38-4c15-8584-ee87bf0f4ca9" providerId="AD" clId="Web-{4D6C8DD4-E937-4BE7-A157-3BC19AB6BF33}" dt="2023-03-20T07:57:04.475" v="210" actId="20577"/>
        <pc:sldMkLst>
          <pc:docMk/>
          <pc:sldMk cId="3744317367" sldId="259"/>
        </pc:sldMkLst>
        <pc:spChg chg="mod">
          <ac:chgData name="Prudhviteja Cherukuri" userId="S::prudhviteja.cherukuri@blend360.com::fff8eeea-8d38-4c15-8584-ee87bf0f4ca9" providerId="AD" clId="Web-{4D6C8DD4-E937-4BE7-A157-3BC19AB6BF33}" dt="2023-03-20T07:57:04.475" v="210" actId="20577"/>
          <ac:spMkLst>
            <pc:docMk/>
            <pc:sldMk cId="3744317367" sldId="259"/>
            <ac:spMk id="5" creationId="{086ABA74-DD74-E2EB-704F-BA2EB5FB7728}"/>
          </ac:spMkLst>
        </pc:spChg>
      </pc:sldChg>
      <pc:sldChg chg="modSp">
        <pc:chgData name="Prudhviteja Cherukuri" userId="S::prudhviteja.cherukuri@blend360.com::fff8eeea-8d38-4c15-8584-ee87bf0f4ca9" providerId="AD" clId="Web-{4D6C8DD4-E937-4BE7-A157-3BC19AB6BF33}" dt="2023-03-20T07:49:00.585" v="189" actId="20577"/>
        <pc:sldMkLst>
          <pc:docMk/>
          <pc:sldMk cId="3163636130" sldId="260"/>
        </pc:sldMkLst>
        <pc:spChg chg="mod">
          <ac:chgData name="Prudhviteja Cherukuri" userId="S::prudhviteja.cherukuri@blend360.com::fff8eeea-8d38-4c15-8584-ee87bf0f4ca9" providerId="AD" clId="Web-{4D6C8DD4-E937-4BE7-A157-3BC19AB6BF33}" dt="2023-03-20T07:49:00.585" v="189" actId="20577"/>
          <ac:spMkLst>
            <pc:docMk/>
            <pc:sldMk cId="3163636130" sldId="260"/>
            <ac:spMk id="3" creationId="{46A4928F-D756-C0BA-DAC2-FA3A8FFA8AF9}"/>
          </ac:spMkLst>
        </pc:spChg>
      </pc:sldChg>
      <pc:sldChg chg="modSp">
        <pc:chgData name="Prudhviteja Cherukuri" userId="S::prudhviteja.cherukuri@blend360.com::fff8eeea-8d38-4c15-8584-ee87bf0f4ca9" providerId="AD" clId="Web-{4D6C8DD4-E937-4BE7-A157-3BC19AB6BF33}" dt="2023-03-20T07:34:23.825" v="34" actId="20577"/>
        <pc:sldMkLst>
          <pc:docMk/>
          <pc:sldMk cId="1252182591" sldId="263"/>
        </pc:sldMkLst>
        <pc:spChg chg="mod">
          <ac:chgData name="Prudhviteja Cherukuri" userId="S::prudhviteja.cherukuri@blend360.com::fff8eeea-8d38-4c15-8584-ee87bf0f4ca9" providerId="AD" clId="Web-{4D6C8DD4-E937-4BE7-A157-3BC19AB6BF33}" dt="2023-03-20T07:34:23.825" v="34" actId="20577"/>
          <ac:spMkLst>
            <pc:docMk/>
            <pc:sldMk cId="1252182591" sldId="263"/>
            <ac:spMk id="3" creationId="{46A4928F-D756-C0BA-DAC2-FA3A8FFA8AF9}"/>
          </ac:spMkLst>
        </pc:spChg>
      </pc:sldChg>
      <pc:sldChg chg="modSp">
        <pc:chgData name="Prudhviteja Cherukuri" userId="S::prudhviteja.cherukuri@blend360.com::fff8eeea-8d38-4c15-8584-ee87bf0f4ca9" providerId="AD" clId="Web-{4D6C8DD4-E937-4BE7-A157-3BC19AB6BF33}" dt="2023-03-20T07:45:27.501" v="137" actId="20577"/>
        <pc:sldMkLst>
          <pc:docMk/>
          <pc:sldMk cId="757012660" sldId="266"/>
        </pc:sldMkLst>
        <pc:spChg chg="mod">
          <ac:chgData name="Prudhviteja Cherukuri" userId="S::prudhviteja.cherukuri@blend360.com::fff8eeea-8d38-4c15-8584-ee87bf0f4ca9" providerId="AD" clId="Web-{4D6C8DD4-E937-4BE7-A157-3BC19AB6BF33}" dt="2023-03-20T07:41:53.541" v="62" actId="20577"/>
          <ac:spMkLst>
            <pc:docMk/>
            <pc:sldMk cId="757012660" sldId="266"/>
            <ac:spMk id="3" creationId="{46A4928F-D756-C0BA-DAC2-FA3A8FFA8AF9}"/>
          </ac:spMkLst>
        </pc:spChg>
        <pc:spChg chg="mod">
          <ac:chgData name="Prudhviteja Cherukuri" userId="S::prudhviteja.cherukuri@blend360.com::fff8eeea-8d38-4c15-8584-ee87bf0f4ca9" providerId="AD" clId="Web-{4D6C8DD4-E937-4BE7-A157-3BC19AB6BF33}" dt="2023-03-20T07:45:27.501" v="137" actId="20577"/>
          <ac:spMkLst>
            <pc:docMk/>
            <pc:sldMk cId="757012660" sldId="266"/>
            <ac:spMk id="38" creationId="{DE3FB272-C168-9C1A-369E-0E56AF453198}"/>
          </ac:spMkLst>
        </pc:spChg>
      </pc:sldChg>
      <pc:sldChg chg="modSp new">
        <pc:chgData name="Prudhviteja Cherukuri" userId="S::prudhviteja.cherukuri@blend360.com::fff8eeea-8d38-4c15-8584-ee87bf0f4ca9" providerId="AD" clId="Web-{4D6C8DD4-E937-4BE7-A157-3BC19AB6BF33}" dt="2023-03-20T07:56:52.693" v="209" actId="20577"/>
        <pc:sldMkLst>
          <pc:docMk/>
          <pc:sldMk cId="1050467364" sldId="269"/>
        </pc:sldMkLst>
        <pc:spChg chg="mod">
          <ac:chgData name="Prudhviteja Cherukuri" userId="S::prudhviteja.cherukuri@blend360.com::fff8eeea-8d38-4c15-8584-ee87bf0f4ca9" providerId="AD" clId="Web-{4D6C8DD4-E937-4BE7-A157-3BC19AB6BF33}" dt="2023-03-20T07:56:52.693" v="209" actId="20577"/>
          <ac:spMkLst>
            <pc:docMk/>
            <pc:sldMk cId="1050467364" sldId="269"/>
            <ac:spMk id="2" creationId="{A31F73CC-EB06-303C-C6F7-AC8DD501014A}"/>
          </ac:spMkLst>
        </pc:spChg>
        <pc:spChg chg="mod">
          <ac:chgData name="Prudhviteja Cherukuri" userId="S::prudhviteja.cherukuri@blend360.com::fff8eeea-8d38-4c15-8584-ee87bf0f4ca9" providerId="AD" clId="Web-{4D6C8DD4-E937-4BE7-A157-3BC19AB6BF33}" dt="2023-03-20T07:56:02.457" v="206" actId="1076"/>
          <ac:spMkLst>
            <pc:docMk/>
            <pc:sldMk cId="1050467364" sldId="269"/>
            <ac:spMk id="3" creationId="{96B11419-9AAB-C27C-A7E5-31166445CDD4}"/>
          </ac:spMkLst>
        </pc:spChg>
      </pc:sldChg>
    </pc:docChg>
  </pc:docChgLst>
  <pc:docChgLst>
    <pc:chgData name="Prudhviteja Cherukuri" userId="S::prudhviteja.cherukuri@blend360.com::fff8eeea-8d38-4c15-8584-ee87bf0f4ca9" providerId="AD" clId="Web-{FDB7D1D8-38E5-482A-9CB2-2593B8EA8D7D}"/>
    <pc:docChg chg="modSld">
      <pc:chgData name="Prudhviteja Cherukuri" userId="S::prudhviteja.cherukuri@blend360.com::fff8eeea-8d38-4c15-8584-ee87bf0f4ca9" providerId="AD" clId="Web-{FDB7D1D8-38E5-482A-9CB2-2593B8EA8D7D}" dt="2023-03-20T08:38:01.406" v="9" actId="20577"/>
      <pc:docMkLst>
        <pc:docMk/>
      </pc:docMkLst>
      <pc:sldChg chg="modSp">
        <pc:chgData name="Prudhviteja Cherukuri" userId="S::prudhviteja.cherukuri@blend360.com::fff8eeea-8d38-4c15-8584-ee87bf0f4ca9" providerId="AD" clId="Web-{FDB7D1D8-38E5-482A-9CB2-2593B8EA8D7D}" dt="2023-03-20T08:38:01.406" v="9" actId="20577"/>
        <pc:sldMkLst>
          <pc:docMk/>
          <pc:sldMk cId="757012660" sldId="266"/>
        </pc:sldMkLst>
        <pc:spChg chg="mod">
          <ac:chgData name="Prudhviteja Cherukuri" userId="S::prudhviteja.cherukuri@blend360.com::fff8eeea-8d38-4c15-8584-ee87bf0f4ca9" providerId="AD" clId="Web-{FDB7D1D8-38E5-482A-9CB2-2593B8EA8D7D}" dt="2023-03-20T08:38:01.406" v="9" actId="20577"/>
          <ac:spMkLst>
            <pc:docMk/>
            <pc:sldMk cId="757012660" sldId="266"/>
            <ac:spMk id="3" creationId="{46A4928F-D756-C0BA-DAC2-FA3A8FFA8AF9}"/>
          </ac:spMkLst>
        </pc:spChg>
      </pc:sldChg>
    </pc:docChg>
  </pc:docChgLst>
  <pc:docChgLst>
    <pc:chgData name="Akshit Singhala" userId="S::akshit.singhal@blend360.com::20f66cc5-d952-44de-bcf5-cf30996d1981" providerId="AD" clId="Web-{AC0C93FD-FD9B-465F-9705-3CA2E381EBAD}"/>
    <pc:docChg chg="modSld">
      <pc:chgData name="Akshit Singhala" userId="S::akshit.singhal@blend360.com::20f66cc5-d952-44de-bcf5-cf30996d1981" providerId="AD" clId="Web-{AC0C93FD-FD9B-465F-9705-3CA2E381EBAD}" dt="2023-03-20T08:16:45.044" v="5" actId="14100"/>
      <pc:docMkLst>
        <pc:docMk/>
      </pc:docMkLst>
      <pc:sldChg chg="modSp">
        <pc:chgData name="Akshit Singhala" userId="S::akshit.singhal@blend360.com::20f66cc5-d952-44de-bcf5-cf30996d1981" providerId="AD" clId="Web-{AC0C93FD-FD9B-465F-9705-3CA2E381EBAD}" dt="2023-03-20T08:16:45.044" v="5" actId="14100"/>
        <pc:sldMkLst>
          <pc:docMk/>
          <pc:sldMk cId="3163636130" sldId="260"/>
        </pc:sldMkLst>
        <pc:spChg chg="mod">
          <ac:chgData name="Akshit Singhala" userId="S::akshit.singhal@blend360.com::20f66cc5-d952-44de-bcf5-cf30996d1981" providerId="AD" clId="Web-{AC0C93FD-FD9B-465F-9705-3CA2E381EBAD}" dt="2023-03-20T08:16:45.044" v="5" actId="14100"/>
          <ac:spMkLst>
            <pc:docMk/>
            <pc:sldMk cId="3163636130" sldId="260"/>
            <ac:spMk id="18" creationId="{7DB940B4-275E-6634-BFEB-373151DCA2C5}"/>
          </ac:spMkLst>
        </pc:spChg>
      </pc:sld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FE2DBF-D8B0-B5D5-8CAC-B2477D906A52}"/>
              </a:ext>
            </a:extLst>
          </p:cNvPr>
          <p:cNvSpPr>
            <a:spLocks noGrp="1"/>
          </p:cNvSpPr>
          <p:nvPr>
            <p:ph type="title"/>
          </p:nvPr>
        </p:nvSpPr>
        <p:spPr>
          <a:xfrm>
            <a:off x="838091" y="365126"/>
            <a:ext cx="10515818" cy="341045"/>
          </a:xfrm>
          <a:prstGeom prst="rect">
            <a:avLst/>
          </a:prstGeom>
        </p:spPr>
        <p:txBody>
          <a:bodyPr/>
          <a:lstStyle>
            <a:lvl1pPr>
              <a:defRPr sz="2400"/>
            </a:lvl1pPr>
          </a:lstStyle>
          <a:p>
            <a:r>
              <a:rPr lang="en-US"/>
              <a:t>Click to edit Master title style</a:t>
            </a:r>
            <a:endParaRPr lang="en-IN"/>
          </a:p>
        </p:txBody>
      </p:sp>
      <p:sp>
        <p:nvSpPr>
          <p:cNvPr id="5" name="Rectangle 4">
            <a:extLst>
              <a:ext uri="{FF2B5EF4-FFF2-40B4-BE49-F238E27FC236}">
                <a16:creationId xmlns:a16="http://schemas.microsoft.com/office/drawing/2014/main" id="{2EDCEABA-4A7A-7295-C3B4-78364C6D8AC3}"/>
              </a:ext>
            </a:extLst>
          </p:cNvPr>
          <p:cNvSpPr/>
          <p:nvPr userDrawn="1"/>
        </p:nvSpPr>
        <p:spPr>
          <a:xfrm>
            <a:off x="1007242" y="298021"/>
            <a:ext cx="360882"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bg1"/>
              </a:solidFill>
            </a:endParaRPr>
          </a:p>
        </p:txBody>
      </p:sp>
      <p:sp>
        <p:nvSpPr>
          <p:cNvPr id="7" name="Text Placeholder 6">
            <a:extLst>
              <a:ext uri="{FF2B5EF4-FFF2-40B4-BE49-F238E27FC236}">
                <a16:creationId xmlns:a16="http://schemas.microsoft.com/office/drawing/2014/main" id="{E1C43987-D02B-79B0-F096-FAE282FD2662}"/>
              </a:ext>
            </a:extLst>
          </p:cNvPr>
          <p:cNvSpPr>
            <a:spLocks noGrp="1"/>
          </p:cNvSpPr>
          <p:nvPr>
            <p:ph type="body" sz="quarter" idx="10"/>
          </p:nvPr>
        </p:nvSpPr>
        <p:spPr>
          <a:xfrm>
            <a:off x="838091" y="1771650"/>
            <a:ext cx="10515818" cy="3362325"/>
          </a:xfrm>
          <a:prstGeom prst="rect">
            <a:avLst/>
          </a:prstGeom>
        </p:spPr>
        <p:txBody>
          <a:bodyPr/>
          <a:lstStyle>
            <a:lvl1pPr>
              <a:buClr>
                <a:schemeClr val="accent3"/>
              </a:buClr>
              <a:buSzPct val="90000"/>
              <a:defRPr sz="2400"/>
            </a:lvl1pPr>
            <a:lvl2pPr>
              <a:buClr>
                <a:schemeClr val="accent3"/>
              </a:buClr>
              <a:buSzPct val="90000"/>
              <a:defRPr sz="2000"/>
            </a:lvl2pPr>
            <a:lvl3pPr>
              <a:buClr>
                <a:schemeClr val="accent3"/>
              </a:buClr>
              <a:buSzPct val="90000"/>
              <a:defRPr sz="1800"/>
            </a:lvl3pPr>
            <a:lvl4pPr>
              <a:buClr>
                <a:schemeClr val="accent3"/>
              </a:buClr>
              <a:buSzPct val="90000"/>
              <a:defRPr sz="1600"/>
            </a:lvl4pPr>
            <a:lvl5pPr>
              <a:buClr>
                <a:schemeClr val="accent3"/>
              </a:buClr>
              <a:buSzPct val="9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2" name="Graphic 1">
            <a:extLst>
              <a:ext uri="{FF2B5EF4-FFF2-40B4-BE49-F238E27FC236}">
                <a16:creationId xmlns:a16="http://schemas.microsoft.com/office/drawing/2014/main" id="{70DC0BEA-984E-D93C-D877-E2A90CDA90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7885" y="6473338"/>
            <a:ext cx="617905" cy="206891"/>
          </a:xfrm>
          <a:prstGeom prst="rect">
            <a:avLst/>
          </a:prstGeom>
        </p:spPr>
      </p:pic>
      <p:sp>
        <p:nvSpPr>
          <p:cNvPr id="3" name="TextBox 2">
            <a:extLst>
              <a:ext uri="{FF2B5EF4-FFF2-40B4-BE49-F238E27FC236}">
                <a16:creationId xmlns:a16="http://schemas.microsoft.com/office/drawing/2014/main" id="{A8588147-F459-A76A-DA01-07C2C82EC887}"/>
              </a:ext>
            </a:extLst>
          </p:cNvPr>
          <p:cNvSpPr txBox="1"/>
          <p:nvPr userDrawn="1"/>
        </p:nvSpPr>
        <p:spPr>
          <a:xfrm>
            <a:off x="10555789" y="6477896"/>
            <a:ext cx="1414519"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Tree>
    <p:extLst>
      <p:ext uri="{BB962C8B-B14F-4D97-AF65-F5344CB8AC3E}">
        <p14:creationId xmlns:p14="http://schemas.microsoft.com/office/powerpoint/2010/main" val="294448072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0_Custom Layout">
    <p:spTree>
      <p:nvGrpSpPr>
        <p:cNvPr id="1" name=""/>
        <p:cNvGrpSpPr/>
        <p:nvPr/>
      </p:nvGrpSpPr>
      <p:grpSpPr>
        <a:xfrm>
          <a:off x="0" y="0"/>
          <a:ext cx="0" cy="0"/>
          <a:chOff x="0" y="0"/>
          <a:chExt cx="0" cy="0"/>
        </a:xfrm>
      </p:grpSpPr>
      <p:sp>
        <p:nvSpPr>
          <p:cNvPr id="2" name="Picture Placeholder 9">
            <a:extLst>
              <a:ext uri="{FF2B5EF4-FFF2-40B4-BE49-F238E27FC236}">
                <a16:creationId xmlns:a16="http://schemas.microsoft.com/office/drawing/2014/main" id="{A8E210FC-A449-4BF4-A850-DC6C2145647C}"/>
              </a:ext>
            </a:extLst>
          </p:cNvPr>
          <p:cNvSpPr>
            <a:spLocks noGrp="1"/>
          </p:cNvSpPr>
          <p:nvPr>
            <p:ph type="pic" sz="quarter" idx="12"/>
          </p:nvPr>
        </p:nvSpPr>
        <p:spPr>
          <a:xfrm>
            <a:off x="1" y="0"/>
            <a:ext cx="12191999" cy="6858000"/>
          </a:xfrm>
          <a:prstGeom prst="rect">
            <a:avLst/>
          </a:prstGeom>
          <a:pattFill prst="pct5">
            <a:fgClr>
              <a:srgbClr val="1D1C22"/>
            </a:fgClr>
            <a:bgClr>
              <a:schemeClr val="tx1"/>
            </a:bgClr>
          </a:pattFill>
        </p:spPr>
        <p:txBody>
          <a:bodyPr wrap="square">
            <a:noAutofit/>
          </a:bodyPr>
          <a:lstStyle>
            <a:lvl1pPr>
              <a:defRPr sz="1200">
                <a:solidFill>
                  <a:schemeClr val="bg1"/>
                </a:solidFill>
                <a:latin typeface="Montserrat" panose="00000500000000000000" pitchFamily="2" charset="0"/>
                <a:cs typeface="Arial" panose="020B0604020202020204" pitchFamily="34" charset="0"/>
              </a:defRPr>
            </a:lvl1pPr>
          </a:lstStyle>
          <a:p>
            <a:endParaRPr lang="en-US"/>
          </a:p>
        </p:txBody>
      </p:sp>
      <p:grpSp>
        <p:nvGrpSpPr>
          <p:cNvPr id="30" name="Group 29">
            <a:extLst>
              <a:ext uri="{FF2B5EF4-FFF2-40B4-BE49-F238E27FC236}">
                <a16:creationId xmlns:a16="http://schemas.microsoft.com/office/drawing/2014/main" id="{EEB7B0C5-9B54-C072-A538-C46AD73D3B49}"/>
              </a:ext>
            </a:extLst>
          </p:cNvPr>
          <p:cNvGrpSpPr/>
          <p:nvPr userDrawn="1"/>
        </p:nvGrpSpPr>
        <p:grpSpPr>
          <a:xfrm>
            <a:off x="9937885" y="6473443"/>
            <a:ext cx="619143" cy="206058"/>
            <a:chOff x="9939179" y="6473443"/>
            <a:chExt cx="619224" cy="206058"/>
          </a:xfrm>
        </p:grpSpPr>
        <p:sp>
          <p:nvSpPr>
            <p:cNvPr id="31" name="Freeform: Shape 30">
              <a:extLst>
                <a:ext uri="{FF2B5EF4-FFF2-40B4-BE49-F238E27FC236}">
                  <a16:creationId xmlns:a16="http://schemas.microsoft.com/office/drawing/2014/main" id="{B23BA74B-5DDA-2F58-1611-00A052EE3752}"/>
                </a:ext>
              </a:extLst>
            </p:cNvPr>
            <p:cNvSpPr/>
            <p:nvPr/>
          </p:nvSpPr>
          <p:spPr>
            <a:xfrm>
              <a:off x="10357071" y="6473443"/>
              <a:ext cx="201332" cy="206058"/>
            </a:xfrm>
            <a:custGeom>
              <a:avLst/>
              <a:gdLst>
                <a:gd name="connsiteX0" fmla="*/ 98339 w 201332"/>
                <a:gd name="connsiteY0" fmla="*/ 206017 h 206058"/>
                <a:gd name="connsiteX1" fmla="*/ -55 w 201332"/>
                <a:gd name="connsiteY1" fmla="*/ 133766 h 206058"/>
                <a:gd name="connsiteX2" fmla="*/ 9215 w 201332"/>
                <a:gd name="connsiteY2" fmla="*/ 130865 h 206058"/>
                <a:gd name="connsiteX3" fmla="*/ 126165 w 201332"/>
                <a:gd name="connsiteY3" fmla="*/ 192008 h 206058"/>
                <a:gd name="connsiteX4" fmla="*/ 187308 w 201332"/>
                <a:gd name="connsiteY4" fmla="*/ 75058 h 206058"/>
                <a:gd name="connsiteX5" fmla="*/ 70358 w 201332"/>
                <a:gd name="connsiteY5" fmla="*/ 13915 h 206058"/>
                <a:gd name="connsiteX6" fmla="*/ 9215 w 201332"/>
                <a:gd name="connsiteY6" fmla="*/ 75058 h 206058"/>
                <a:gd name="connsiteX7" fmla="*/ -55 w 201332"/>
                <a:gd name="connsiteY7" fmla="*/ 72156 h 206058"/>
                <a:gd name="connsiteX8" fmla="*/ 129080 w 201332"/>
                <a:gd name="connsiteY8" fmla="*/ 4712 h 206058"/>
                <a:gd name="connsiteX9" fmla="*/ 196524 w 201332"/>
                <a:gd name="connsiteY9" fmla="*/ 133847 h 206058"/>
                <a:gd name="connsiteX10" fmla="*/ 98339 w 201332"/>
                <a:gd name="connsiteY10" fmla="*/ 206017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332" h="206058">
                  <a:moveTo>
                    <a:pt x="98339" y="206017"/>
                  </a:moveTo>
                  <a:cubicBezTo>
                    <a:pt x="53291" y="205982"/>
                    <a:pt x="13466" y="176741"/>
                    <a:pt x="-55" y="133766"/>
                  </a:cubicBezTo>
                  <a:lnTo>
                    <a:pt x="9215" y="130865"/>
                  </a:lnTo>
                  <a:cubicBezTo>
                    <a:pt x="24624" y="180043"/>
                    <a:pt x="76987" y="207417"/>
                    <a:pt x="126165" y="192008"/>
                  </a:cubicBezTo>
                  <a:cubicBezTo>
                    <a:pt x="175343" y="176598"/>
                    <a:pt x="202717" y="124237"/>
                    <a:pt x="187308" y="75058"/>
                  </a:cubicBezTo>
                  <a:cubicBezTo>
                    <a:pt x="171896" y="25879"/>
                    <a:pt x="119536" y="-1496"/>
                    <a:pt x="70358" y="13915"/>
                  </a:cubicBezTo>
                  <a:cubicBezTo>
                    <a:pt x="41195" y="23053"/>
                    <a:pt x="18353" y="45894"/>
                    <a:pt x="9215" y="75058"/>
                  </a:cubicBezTo>
                  <a:lnTo>
                    <a:pt x="-55" y="72156"/>
                  </a:lnTo>
                  <a:cubicBezTo>
                    <a:pt x="16980" y="17872"/>
                    <a:pt x="74797" y="-12323"/>
                    <a:pt x="129080" y="4712"/>
                  </a:cubicBezTo>
                  <a:cubicBezTo>
                    <a:pt x="183363" y="21748"/>
                    <a:pt x="213559" y="79563"/>
                    <a:pt x="196524" y="133847"/>
                  </a:cubicBezTo>
                  <a:cubicBezTo>
                    <a:pt x="183057" y="176757"/>
                    <a:pt x="143313" y="205971"/>
                    <a:pt x="98339" y="206017"/>
                  </a:cubicBezTo>
                  <a:close/>
                </a:path>
              </a:pathLst>
            </a:custGeom>
            <a:solidFill>
              <a:srgbClr val="2093D7">
                <a:alpha val="25000"/>
              </a:srgbClr>
            </a:solidFill>
            <a:ln w="2650" cap="flat">
              <a:noFill/>
              <a:prstDash val="solid"/>
              <a:miter/>
            </a:ln>
          </p:spPr>
          <p:txBody>
            <a:bodyPr rtlCol="0" anchor="ctr"/>
            <a:lstStyle/>
            <a:p>
              <a:endParaRPr lang="en-IN" sz="1800"/>
            </a:p>
          </p:txBody>
        </p:sp>
        <p:sp>
          <p:nvSpPr>
            <p:cNvPr id="32" name="Freeform: Shape 31">
              <a:extLst>
                <a:ext uri="{FF2B5EF4-FFF2-40B4-BE49-F238E27FC236}">
                  <a16:creationId xmlns:a16="http://schemas.microsoft.com/office/drawing/2014/main" id="{BFCD0D21-FC24-4945-E7BC-B702E13CDAB5}"/>
                </a:ext>
              </a:extLst>
            </p:cNvPr>
            <p:cNvSpPr/>
            <p:nvPr/>
          </p:nvSpPr>
          <p:spPr>
            <a:xfrm>
              <a:off x="10308948" y="6535261"/>
              <a:ext cx="63195" cy="82684"/>
            </a:xfrm>
            <a:custGeom>
              <a:avLst/>
              <a:gdLst>
                <a:gd name="connsiteX0" fmla="*/ 8812 w 63195"/>
                <a:gd name="connsiteY0" fmla="*/ 58675 h 82684"/>
                <a:gd name="connsiteX1" fmla="*/ 30898 w 63195"/>
                <a:gd name="connsiteY1" fmla="*/ 67757 h 82684"/>
                <a:gd name="connsiteX2" fmla="*/ 45999 w 63195"/>
                <a:gd name="connsiteY2" fmla="*/ 57439 h 82684"/>
                <a:gd name="connsiteX3" fmla="*/ 29877 w 63195"/>
                <a:gd name="connsiteY3" fmla="*/ 47954 h 82684"/>
                <a:gd name="connsiteX4" fmla="*/ 19909 w 63195"/>
                <a:gd name="connsiteY4" fmla="*/ 47954 h 82684"/>
                <a:gd name="connsiteX5" fmla="*/ 19909 w 63195"/>
                <a:gd name="connsiteY5" fmla="*/ 33230 h 82684"/>
                <a:gd name="connsiteX6" fmla="*/ 29877 w 63195"/>
                <a:gd name="connsiteY6" fmla="*/ 33230 h 82684"/>
                <a:gd name="connsiteX7" fmla="*/ 44628 w 63195"/>
                <a:gd name="connsiteY7" fmla="*/ 24337 h 82684"/>
                <a:gd name="connsiteX8" fmla="*/ 29743 w 63195"/>
                <a:gd name="connsiteY8" fmla="*/ 14718 h 82684"/>
                <a:gd name="connsiteX9" fmla="*/ 9350 w 63195"/>
                <a:gd name="connsiteY9" fmla="*/ 23128 h 82684"/>
                <a:gd name="connsiteX10" fmla="*/ 940 w 63195"/>
                <a:gd name="connsiteY10" fmla="*/ 12595 h 82684"/>
                <a:gd name="connsiteX11" fmla="*/ 31597 w 63195"/>
                <a:gd name="connsiteY11" fmla="*/ -7 h 82684"/>
                <a:gd name="connsiteX12" fmla="*/ 61851 w 63195"/>
                <a:gd name="connsiteY12" fmla="*/ 21703 h 82684"/>
                <a:gd name="connsiteX13" fmla="*/ 44333 w 63195"/>
                <a:gd name="connsiteY13" fmla="*/ 39948 h 82684"/>
                <a:gd name="connsiteX14" fmla="*/ 63141 w 63195"/>
                <a:gd name="connsiteY14" fmla="*/ 59159 h 82684"/>
                <a:gd name="connsiteX15" fmla="*/ 31543 w 63195"/>
                <a:gd name="connsiteY15" fmla="*/ 82642 h 82684"/>
                <a:gd name="connsiteX16" fmla="*/ -55 w 63195"/>
                <a:gd name="connsiteY16" fmla="*/ 69799 h 82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195" h="82684">
                  <a:moveTo>
                    <a:pt x="8812" y="58675"/>
                  </a:moveTo>
                  <a:cubicBezTo>
                    <a:pt x="14713" y="64460"/>
                    <a:pt x="22636" y="67718"/>
                    <a:pt x="30898" y="67757"/>
                  </a:cubicBezTo>
                  <a:cubicBezTo>
                    <a:pt x="40598" y="67757"/>
                    <a:pt x="45999" y="63565"/>
                    <a:pt x="45999" y="57439"/>
                  </a:cubicBezTo>
                  <a:cubicBezTo>
                    <a:pt x="45999" y="51313"/>
                    <a:pt x="41082" y="47954"/>
                    <a:pt x="29877" y="47954"/>
                  </a:cubicBezTo>
                  <a:cubicBezTo>
                    <a:pt x="26519" y="47954"/>
                    <a:pt x="21118" y="47954"/>
                    <a:pt x="19909" y="47954"/>
                  </a:cubicBezTo>
                  <a:lnTo>
                    <a:pt x="19909" y="33230"/>
                  </a:lnTo>
                  <a:cubicBezTo>
                    <a:pt x="21360" y="33230"/>
                    <a:pt x="26868" y="33230"/>
                    <a:pt x="29877" y="33230"/>
                  </a:cubicBezTo>
                  <a:cubicBezTo>
                    <a:pt x="38798" y="33230"/>
                    <a:pt x="44628" y="30355"/>
                    <a:pt x="44628" y="24337"/>
                  </a:cubicBezTo>
                  <a:cubicBezTo>
                    <a:pt x="44628" y="18318"/>
                    <a:pt x="38153" y="14718"/>
                    <a:pt x="29743" y="14718"/>
                  </a:cubicBezTo>
                  <a:cubicBezTo>
                    <a:pt x="22110" y="14753"/>
                    <a:pt x="14790" y="17771"/>
                    <a:pt x="9350" y="23128"/>
                  </a:cubicBezTo>
                  <a:lnTo>
                    <a:pt x="940" y="12595"/>
                  </a:lnTo>
                  <a:cubicBezTo>
                    <a:pt x="8823" y="4111"/>
                    <a:pt x="20027" y="-494"/>
                    <a:pt x="31597" y="-7"/>
                  </a:cubicBezTo>
                  <a:cubicBezTo>
                    <a:pt x="50405" y="-7"/>
                    <a:pt x="61851" y="8376"/>
                    <a:pt x="61851" y="21703"/>
                  </a:cubicBezTo>
                  <a:cubicBezTo>
                    <a:pt x="61851" y="31806"/>
                    <a:pt x="53200" y="38389"/>
                    <a:pt x="44333" y="39948"/>
                  </a:cubicBezTo>
                  <a:cubicBezTo>
                    <a:pt x="52394" y="40754"/>
                    <a:pt x="63141" y="47148"/>
                    <a:pt x="63141" y="59159"/>
                  </a:cubicBezTo>
                  <a:cubicBezTo>
                    <a:pt x="63141" y="72916"/>
                    <a:pt x="50781" y="82642"/>
                    <a:pt x="31543" y="82642"/>
                  </a:cubicBezTo>
                  <a:cubicBezTo>
                    <a:pt x="16792" y="82642"/>
                    <a:pt x="5857" y="76973"/>
                    <a:pt x="-55" y="69799"/>
                  </a:cubicBezTo>
                  <a:close/>
                </a:path>
              </a:pathLst>
            </a:custGeom>
            <a:solidFill>
              <a:srgbClr val="2093D7"/>
            </a:solidFill>
            <a:ln w="2650" cap="flat">
              <a:noFill/>
              <a:prstDash val="solid"/>
              <a:miter/>
            </a:ln>
          </p:spPr>
          <p:txBody>
            <a:bodyPr rtlCol="0" anchor="ctr"/>
            <a:lstStyle/>
            <a:p>
              <a:endParaRPr lang="en-IN" sz="1800"/>
            </a:p>
          </p:txBody>
        </p:sp>
        <p:sp>
          <p:nvSpPr>
            <p:cNvPr id="33" name="Freeform: Shape 32">
              <a:extLst>
                <a:ext uri="{FF2B5EF4-FFF2-40B4-BE49-F238E27FC236}">
                  <a16:creationId xmlns:a16="http://schemas.microsoft.com/office/drawing/2014/main" id="{CF711F19-1225-79B6-BBA1-003DB18114C0}"/>
                </a:ext>
              </a:extLst>
            </p:cNvPr>
            <p:cNvSpPr/>
            <p:nvPr/>
          </p:nvSpPr>
          <p:spPr>
            <a:xfrm>
              <a:off x="10386949" y="6535291"/>
              <a:ext cx="65183" cy="82681"/>
            </a:xfrm>
            <a:custGeom>
              <a:avLst/>
              <a:gdLst>
                <a:gd name="connsiteX0" fmla="*/ 37374 w 65183"/>
                <a:gd name="connsiteY0" fmla="*/ -36 h 82681"/>
                <a:gd name="connsiteX1" fmla="*/ 61018 w 65183"/>
                <a:gd name="connsiteY1" fmla="*/ 8239 h 82681"/>
                <a:gd name="connsiteX2" fmla="*/ 53361 w 65183"/>
                <a:gd name="connsiteY2" fmla="*/ 21083 h 82681"/>
                <a:gd name="connsiteX3" fmla="*/ 37374 w 65183"/>
                <a:gd name="connsiteY3" fmla="*/ 14715 h 82681"/>
                <a:gd name="connsiteX4" fmla="*/ 17356 w 65183"/>
                <a:gd name="connsiteY4" fmla="*/ 37876 h 82681"/>
                <a:gd name="connsiteX5" fmla="*/ 17356 w 65183"/>
                <a:gd name="connsiteY5" fmla="*/ 39569 h 82681"/>
                <a:gd name="connsiteX6" fmla="*/ 37884 w 65183"/>
                <a:gd name="connsiteY6" fmla="*/ 29358 h 82681"/>
                <a:gd name="connsiteX7" fmla="*/ 65129 w 65183"/>
                <a:gd name="connsiteY7" fmla="*/ 55180 h 82681"/>
                <a:gd name="connsiteX8" fmla="*/ 34526 w 65183"/>
                <a:gd name="connsiteY8" fmla="*/ 82640 h 82681"/>
                <a:gd name="connsiteX9" fmla="*/ -55 w 65183"/>
                <a:gd name="connsiteY9" fmla="*/ 41342 h 82681"/>
                <a:gd name="connsiteX10" fmla="*/ 37374 w 65183"/>
                <a:gd name="connsiteY10" fmla="*/ -36 h 82681"/>
                <a:gd name="connsiteX11" fmla="*/ 33075 w 65183"/>
                <a:gd name="connsiteY11" fmla="*/ 43545 h 82681"/>
                <a:gd name="connsiteX12" fmla="*/ 17464 w 65183"/>
                <a:gd name="connsiteY12" fmla="*/ 51230 h 82681"/>
                <a:gd name="connsiteX13" fmla="*/ 33800 w 65183"/>
                <a:gd name="connsiteY13" fmla="*/ 67781 h 82681"/>
                <a:gd name="connsiteX14" fmla="*/ 47960 w 65183"/>
                <a:gd name="connsiteY14" fmla="*/ 55905 h 82681"/>
                <a:gd name="connsiteX15" fmla="*/ 33075 w 65183"/>
                <a:gd name="connsiteY15" fmla="*/ 43545 h 8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183" h="82681">
                  <a:moveTo>
                    <a:pt x="37374" y="-36"/>
                  </a:moveTo>
                  <a:cubicBezTo>
                    <a:pt x="45991" y="-187"/>
                    <a:pt x="54376" y="2748"/>
                    <a:pt x="61018" y="8239"/>
                  </a:cubicBezTo>
                  <a:lnTo>
                    <a:pt x="53361" y="21083"/>
                  </a:lnTo>
                  <a:cubicBezTo>
                    <a:pt x="49150" y="16827"/>
                    <a:pt x="43357" y="14519"/>
                    <a:pt x="37374" y="14715"/>
                  </a:cubicBezTo>
                  <a:cubicBezTo>
                    <a:pt x="25229" y="14715"/>
                    <a:pt x="17356" y="25167"/>
                    <a:pt x="17356" y="37876"/>
                  </a:cubicBezTo>
                  <a:cubicBezTo>
                    <a:pt x="17289" y="38438"/>
                    <a:pt x="17289" y="39006"/>
                    <a:pt x="17356" y="39569"/>
                  </a:cubicBezTo>
                  <a:cubicBezTo>
                    <a:pt x="22244" y="33164"/>
                    <a:pt x="29829" y="29392"/>
                    <a:pt x="37884" y="29358"/>
                  </a:cubicBezTo>
                  <a:cubicBezTo>
                    <a:pt x="52286" y="29358"/>
                    <a:pt x="65129" y="38118"/>
                    <a:pt x="65129" y="55180"/>
                  </a:cubicBezTo>
                  <a:cubicBezTo>
                    <a:pt x="65129" y="70764"/>
                    <a:pt x="52770" y="82640"/>
                    <a:pt x="34526" y="82640"/>
                  </a:cubicBezTo>
                  <a:cubicBezTo>
                    <a:pt x="10156" y="82640"/>
                    <a:pt x="-55" y="63831"/>
                    <a:pt x="-55" y="41342"/>
                  </a:cubicBezTo>
                  <a:cubicBezTo>
                    <a:pt x="53" y="17106"/>
                    <a:pt x="13729" y="-36"/>
                    <a:pt x="37374" y="-36"/>
                  </a:cubicBezTo>
                  <a:close/>
                  <a:moveTo>
                    <a:pt x="33075" y="43545"/>
                  </a:moveTo>
                  <a:cubicBezTo>
                    <a:pt x="26986" y="43655"/>
                    <a:pt x="21263" y="46472"/>
                    <a:pt x="17464" y="51230"/>
                  </a:cubicBezTo>
                  <a:cubicBezTo>
                    <a:pt x="18189" y="58914"/>
                    <a:pt x="22515" y="67781"/>
                    <a:pt x="33800" y="67781"/>
                  </a:cubicBezTo>
                  <a:cubicBezTo>
                    <a:pt x="43016" y="67781"/>
                    <a:pt x="47960" y="61548"/>
                    <a:pt x="47960" y="55905"/>
                  </a:cubicBezTo>
                  <a:cubicBezTo>
                    <a:pt x="47960" y="47253"/>
                    <a:pt x="40867" y="43545"/>
                    <a:pt x="33075" y="43545"/>
                  </a:cubicBezTo>
                  <a:close/>
                </a:path>
              </a:pathLst>
            </a:custGeom>
            <a:solidFill>
              <a:srgbClr val="2093D7"/>
            </a:solidFill>
            <a:ln w="2650" cap="flat">
              <a:noFill/>
              <a:prstDash val="solid"/>
              <a:miter/>
            </a:ln>
          </p:spPr>
          <p:txBody>
            <a:bodyPr rtlCol="0" anchor="ctr"/>
            <a:lstStyle/>
            <a:p>
              <a:endParaRPr lang="en-IN" sz="1800"/>
            </a:p>
          </p:txBody>
        </p:sp>
        <p:sp>
          <p:nvSpPr>
            <p:cNvPr id="34" name="Freeform: Shape 33">
              <a:extLst>
                <a:ext uri="{FF2B5EF4-FFF2-40B4-BE49-F238E27FC236}">
                  <a16:creationId xmlns:a16="http://schemas.microsoft.com/office/drawing/2014/main" id="{470EE402-39B5-2AFE-7E33-4FAC8515AAEC}"/>
                </a:ext>
              </a:extLst>
            </p:cNvPr>
            <p:cNvSpPr/>
            <p:nvPr/>
          </p:nvSpPr>
          <p:spPr>
            <a:xfrm>
              <a:off x="10465997" y="6535296"/>
              <a:ext cx="66258" cy="82702"/>
            </a:xfrm>
            <a:custGeom>
              <a:avLst/>
              <a:gdLst>
                <a:gd name="connsiteX0" fmla="*/ 33075 w 66258"/>
                <a:gd name="connsiteY0" fmla="*/ -42 h 82702"/>
                <a:gd name="connsiteX1" fmla="*/ 66204 w 66258"/>
                <a:gd name="connsiteY1" fmla="*/ 41256 h 82702"/>
                <a:gd name="connsiteX2" fmla="*/ 33075 w 66258"/>
                <a:gd name="connsiteY2" fmla="*/ 82661 h 82702"/>
                <a:gd name="connsiteX3" fmla="*/ -55 w 66258"/>
                <a:gd name="connsiteY3" fmla="*/ 41256 h 82702"/>
                <a:gd name="connsiteX4" fmla="*/ 33075 w 66258"/>
                <a:gd name="connsiteY4" fmla="*/ -42 h 82702"/>
                <a:gd name="connsiteX5" fmla="*/ 33075 w 66258"/>
                <a:gd name="connsiteY5" fmla="*/ 15059 h 82702"/>
                <a:gd name="connsiteX6" fmla="*/ 17249 w 66258"/>
                <a:gd name="connsiteY6" fmla="*/ 41229 h 82702"/>
                <a:gd name="connsiteX7" fmla="*/ 33075 w 66258"/>
                <a:gd name="connsiteY7" fmla="*/ 67534 h 82702"/>
                <a:gd name="connsiteX8" fmla="*/ 48793 w 66258"/>
                <a:gd name="connsiteY8" fmla="*/ 41229 h 82702"/>
                <a:gd name="connsiteX9" fmla="*/ 33075 w 66258"/>
                <a:gd name="connsiteY9" fmla="*/ 15059 h 8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58" h="82702">
                  <a:moveTo>
                    <a:pt x="33075" y="-42"/>
                  </a:moveTo>
                  <a:cubicBezTo>
                    <a:pt x="55886" y="-42"/>
                    <a:pt x="66204" y="20594"/>
                    <a:pt x="66204" y="41256"/>
                  </a:cubicBezTo>
                  <a:cubicBezTo>
                    <a:pt x="66204" y="61918"/>
                    <a:pt x="55913" y="82661"/>
                    <a:pt x="33075" y="82661"/>
                  </a:cubicBezTo>
                  <a:cubicBezTo>
                    <a:pt x="10236" y="82661"/>
                    <a:pt x="-55" y="61918"/>
                    <a:pt x="-55" y="41256"/>
                  </a:cubicBezTo>
                  <a:cubicBezTo>
                    <a:pt x="-55" y="20594"/>
                    <a:pt x="10182" y="-42"/>
                    <a:pt x="33075" y="-42"/>
                  </a:cubicBezTo>
                  <a:close/>
                  <a:moveTo>
                    <a:pt x="33075" y="15059"/>
                  </a:moveTo>
                  <a:cubicBezTo>
                    <a:pt x="21548" y="15059"/>
                    <a:pt x="17249" y="26478"/>
                    <a:pt x="17249" y="41229"/>
                  </a:cubicBezTo>
                  <a:cubicBezTo>
                    <a:pt x="17249" y="55980"/>
                    <a:pt x="21548" y="67534"/>
                    <a:pt x="33075" y="67534"/>
                  </a:cubicBezTo>
                  <a:cubicBezTo>
                    <a:pt x="44602" y="67534"/>
                    <a:pt x="48793" y="56007"/>
                    <a:pt x="48793" y="41229"/>
                  </a:cubicBezTo>
                  <a:cubicBezTo>
                    <a:pt x="48793" y="26451"/>
                    <a:pt x="44521" y="15059"/>
                    <a:pt x="33075" y="15059"/>
                  </a:cubicBezTo>
                  <a:close/>
                </a:path>
              </a:pathLst>
            </a:custGeom>
            <a:solidFill>
              <a:srgbClr val="2093D7"/>
            </a:solidFill>
            <a:ln w="2650" cap="flat">
              <a:noFill/>
              <a:prstDash val="solid"/>
              <a:miter/>
            </a:ln>
          </p:spPr>
          <p:txBody>
            <a:bodyPr rtlCol="0" anchor="ctr"/>
            <a:lstStyle/>
            <a:p>
              <a:endParaRPr lang="en-IN" sz="1800"/>
            </a:p>
          </p:txBody>
        </p:sp>
        <p:sp>
          <p:nvSpPr>
            <p:cNvPr id="35" name="Freeform: Shape 34">
              <a:extLst>
                <a:ext uri="{FF2B5EF4-FFF2-40B4-BE49-F238E27FC236}">
                  <a16:creationId xmlns:a16="http://schemas.microsoft.com/office/drawing/2014/main" id="{D2E79180-B663-849C-1609-1D870629E038}"/>
                </a:ext>
              </a:extLst>
            </p:cNvPr>
            <p:cNvSpPr/>
            <p:nvPr/>
          </p:nvSpPr>
          <p:spPr>
            <a:xfrm>
              <a:off x="10027174" y="6541019"/>
              <a:ext cx="45166" cy="70987"/>
            </a:xfrm>
            <a:custGeom>
              <a:avLst/>
              <a:gdLst>
                <a:gd name="connsiteX0" fmla="*/ -55 w 45166"/>
                <a:gd name="connsiteY0" fmla="*/ -42 h 70987"/>
                <a:gd name="connsiteX1" fmla="*/ 15126 w 45166"/>
                <a:gd name="connsiteY1" fmla="*/ -42 h 70987"/>
                <a:gd name="connsiteX2" fmla="*/ 15126 w 45166"/>
                <a:gd name="connsiteY2" fmla="*/ 57512 h 70987"/>
                <a:gd name="connsiteX3" fmla="*/ 45112 w 45166"/>
                <a:gd name="connsiteY3" fmla="*/ 57512 h 70987"/>
                <a:gd name="connsiteX4" fmla="*/ 45112 w 45166"/>
                <a:gd name="connsiteY4" fmla="*/ 70946 h 70987"/>
                <a:gd name="connsiteX5" fmla="*/ -55 w 45166"/>
                <a:gd name="connsiteY5" fmla="*/ 70946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66" h="70987">
                  <a:moveTo>
                    <a:pt x="-55" y="-42"/>
                  </a:moveTo>
                  <a:lnTo>
                    <a:pt x="15126" y="-42"/>
                  </a:lnTo>
                  <a:lnTo>
                    <a:pt x="15126" y="57512"/>
                  </a:lnTo>
                  <a:lnTo>
                    <a:pt x="45112" y="57512"/>
                  </a:lnTo>
                  <a:lnTo>
                    <a:pt x="45112" y="70946"/>
                  </a:lnTo>
                  <a:lnTo>
                    <a:pt x="-55" y="70946"/>
                  </a:lnTo>
                  <a:close/>
                </a:path>
              </a:pathLst>
            </a:custGeom>
            <a:solidFill>
              <a:schemeClr val="tx1"/>
            </a:solidFill>
            <a:ln w="2650" cap="flat">
              <a:noFill/>
              <a:prstDash val="solid"/>
              <a:miter/>
            </a:ln>
          </p:spPr>
          <p:txBody>
            <a:bodyPr rtlCol="0" anchor="ctr"/>
            <a:lstStyle/>
            <a:p>
              <a:endParaRPr lang="en-IN" sz="1800"/>
            </a:p>
          </p:txBody>
        </p:sp>
        <p:sp>
          <p:nvSpPr>
            <p:cNvPr id="36" name="Freeform: Shape 35">
              <a:extLst>
                <a:ext uri="{FF2B5EF4-FFF2-40B4-BE49-F238E27FC236}">
                  <a16:creationId xmlns:a16="http://schemas.microsoft.com/office/drawing/2014/main" id="{44E3DE30-36CD-B555-2E5C-C0BF18349B27}"/>
                </a:ext>
              </a:extLst>
            </p:cNvPr>
            <p:cNvSpPr/>
            <p:nvPr/>
          </p:nvSpPr>
          <p:spPr>
            <a:xfrm>
              <a:off x="10086581" y="6541019"/>
              <a:ext cx="50110" cy="70853"/>
            </a:xfrm>
            <a:custGeom>
              <a:avLst/>
              <a:gdLst>
                <a:gd name="connsiteX0" fmla="*/ -55 w 50110"/>
                <a:gd name="connsiteY0" fmla="*/ -42 h 70853"/>
                <a:gd name="connsiteX1" fmla="*/ 50056 w 50110"/>
                <a:gd name="connsiteY1" fmla="*/ -42 h 70853"/>
                <a:gd name="connsiteX2" fmla="*/ 50056 w 50110"/>
                <a:gd name="connsiteY2" fmla="*/ 12936 h 70853"/>
                <a:gd name="connsiteX3" fmla="*/ 15126 w 50110"/>
                <a:gd name="connsiteY3" fmla="*/ 12936 h 70853"/>
                <a:gd name="connsiteX4" fmla="*/ 15126 w 50110"/>
                <a:gd name="connsiteY4" fmla="*/ 28332 h 70853"/>
                <a:gd name="connsiteX5" fmla="*/ 49438 w 50110"/>
                <a:gd name="connsiteY5" fmla="*/ 28332 h 70853"/>
                <a:gd name="connsiteX6" fmla="*/ 49438 w 50110"/>
                <a:gd name="connsiteY6" fmla="*/ 41283 h 70853"/>
                <a:gd name="connsiteX7" fmla="*/ 15019 w 50110"/>
                <a:gd name="connsiteY7" fmla="*/ 41283 h 70853"/>
                <a:gd name="connsiteX8" fmla="*/ 15019 w 50110"/>
                <a:gd name="connsiteY8" fmla="*/ 57753 h 70853"/>
                <a:gd name="connsiteX9" fmla="*/ 49948 w 50110"/>
                <a:gd name="connsiteY9" fmla="*/ 57753 h 70853"/>
                <a:gd name="connsiteX10" fmla="*/ 49948 w 50110"/>
                <a:gd name="connsiteY10" fmla="*/ 70812 h 70853"/>
                <a:gd name="connsiteX11" fmla="*/ -55 w 50110"/>
                <a:gd name="connsiteY11"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0" h="70853">
                  <a:moveTo>
                    <a:pt x="-55" y="-42"/>
                  </a:moveTo>
                  <a:lnTo>
                    <a:pt x="50056" y="-42"/>
                  </a:lnTo>
                  <a:lnTo>
                    <a:pt x="50056" y="12936"/>
                  </a:lnTo>
                  <a:lnTo>
                    <a:pt x="15126" y="12936"/>
                  </a:lnTo>
                  <a:lnTo>
                    <a:pt x="15126" y="28332"/>
                  </a:lnTo>
                  <a:lnTo>
                    <a:pt x="49438" y="28332"/>
                  </a:lnTo>
                  <a:lnTo>
                    <a:pt x="49438" y="41283"/>
                  </a:lnTo>
                  <a:lnTo>
                    <a:pt x="15019" y="41283"/>
                  </a:lnTo>
                  <a:lnTo>
                    <a:pt x="15019" y="57753"/>
                  </a:lnTo>
                  <a:lnTo>
                    <a:pt x="49948" y="57753"/>
                  </a:lnTo>
                  <a:lnTo>
                    <a:pt x="49948" y="70812"/>
                  </a:lnTo>
                  <a:lnTo>
                    <a:pt x="-55" y="70812"/>
                  </a:lnTo>
                  <a:close/>
                </a:path>
              </a:pathLst>
            </a:custGeom>
            <a:solidFill>
              <a:schemeClr val="tx1"/>
            </a:solidFill>
            <a:ln w="2650" cap="flat">
              <a:noFill/>
              <a:prstDash val="solid"/>
              <a:miter/>
            </a:ln>
          </p:spPr>
          <p:txBody>
            <a:bodyPr rtlCol="0" anchor="ctr"/>
            <a:lstStyle/>
            <a:p>
              <a:endParaRPr lang="en-IN" sz="1800"/>
            </a:p>
          </p:txBody>
        </p:sp>
        <p:sp>
          <p:nvSpPr>
            <p:cNvPr id="37" name="Freeform: Shape 36">
              <a:extLst>
                <a:ext uri="{FF2B5EF4-FFF2-40B4-BE49-F238E27FC236}">
                  <a16:creationId xmlns:a16="http://schemas.microsoft.com/office/drawing/2014/main" id="{2C895D75-F0E3-C526-3D80-E48B6702F4D8}"/>
                </a:ext>
              </a:extLst>
            </p:cNvPr>
            <p:cNvSpPr/>
            <p:nvPr/>
          </p:nvSpPr>
          <p:spPr>
            <a:xfrm>
              <a:off x="10152356" y="6541019"/>
              <a:ext cx="63410" cy="70853"/>
            </a:xfrm>
            <a:custGeom>
              <a:avLst/>
              <a:gdLst>
                <a:gd name="connsiteX0" fmla="*/ 15019 w 63410"/>
                <a:gd name="connsiteY0" fmla="*/ 23227 h 70853"/>
                <a:gd name="connsiteX1" fmla="*/ 15019 w 63410"/>
                <a:gd name="connsiteY1" fmla="*/ 70812 h 70853"/>
                <a:gd name="connsiteX2" fmla="*/ -55 w 63410"/>
                <a:gd name="connsiteY2" fmla="*/ 70812 h 70853"/>
                <a:gd name="connsiteX3" fmla="*/ -55 w 63410"/>
                <a:gd name="connsiteY3" fmla="*/ -42 h 70853"/>
                <a:gd name="connsiteX4" fmla="*/ 15449 w 63410"/>
                <a:gd name="connsiteY4" fmla="*/ -42 h 70853"/>
                <a:gd name="connsiteX5" fmla="*/ 48256 w 63410"/>
                <a:gd name="connsiteY5" fmla="*/ 45877 h 70853"/>
                <a:gd name="connsiteX6" fmla="*/ 48256 w 63410"/>
                <a:gd name="connsiteY6" fmla="*/ -42 h 70853"/>
                <a:gd name="connsiteX7" fmla="*/ 63356 w 63410"/>
                <a:gd name="connsiteY7" fmla="*/ -42 h 70853"/>
                <a:gd name="connsiteX8" fmla="*/ 63356 w 63410"/>
                <a:gd name="connsiteY8" fmla="*/ 70812 h 70853"/>
                <a:gd name="connsiteX9" fmla="*/ 48820 w 63410"/>
                <a:gd name="connsiteY9"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410" h="70853">
                  <a:moveTo>
                    <a:pt x="15019" y="23227"/>
                  </a:moveTo>
                  <a:lnTo>
                    <a:pt x="15019" y="70812"/>
                  </a:lnTo>
                  <a:lnTo>
                    <a:pt x="-55" y="70812"/>
                  </a:lnTo>
                  <a:lnTo>
                    <a:pt x="-55" y="-42"/>
                  </a:lnTo>
                  <a:lnTo>
                    <a:pt x="15449" y="-42"/>
                  </a:lnTo>
                  <a:lnTo>
                    <a:pt x="48256" y="45877"/>
                  </a:lnTo>
                  <a:lnTo>
                    <a:pt x="48256" y="-42"/>
                  </a:lnTo>
                  <a:lnTo>
                    <a:pt x="63356" y="-42"/>
                  </a:lnTo>
                  <a:lnTo>
                    <a:pt x="63356" y="70812"/>
                  </a:lnTo>
                  <a:lnTo>
                    <a:pt x="48820" y="70812"/>
                  </a:lnTo>
                  <a:close/>
                </a:path>
              </a:pathLst>
            </a:custGeom>
            <a:solidFill>
              <a:schemeClr val="tx1"/>
            </a:solidFill>
            <a:ln w="2650" cap="flat">
              <a:noFill/>
              <a:prstDash val="solid"/>
              <a:miter/>
            </a:ln>
          </p:spPr>
          <p:txBody>
            <a:bodyPr rtlCol="0" anchor="ctr"/>
            <a:lstStyle/>
            <a:p>
              <a:endParaRPr lang="en-IN" sz="1800"/>
            </a:p>
          </p:txBody>
        </p:sp>
        <p:sp>
          <p:nvSpPr>
            <p:cNvPr id="38" name="Freeform: Shape 37">
              <a:extLst>
                <a:ext uri="{FF2B5EF4-FFF2-40B4-BE49-F238E27FC236}">
                  <a16:creationId xmlns:a16="http://schemas.microsoft.com/office/drawing/2014/main" id="{FE2286AE-0376-C893-ECE9-2A84EF0617EF}"/>
                </a:ext>
              </a:extLst>
            </p:cNvPr>
            <p:cNvSpPr/>
            <p:nvPr/>
          </p:nvSpPr>
          <p:spPr>
            <a:xfrm>
              <a:off x="10230249" y="6541019"/>
              <a:ext cx="65560" cy="70853"/>
            </a:xfrm>
            <a:custGeom>
              <a:avLst/>
              <a:gdLst>
                <a:gd name="connsiteX0" fmla="*/ -55 w 65560"/>
                <a:gd name="connsiteY0" fmla="*/ -42 h 70853"/>
                <a:gd name="connsiteX1" fmla="*/ 27889 w 65560"/>
                <a:gd name="connsiteY1" fmla="*/ -42 h 70853"/>
                <a:gd name="connsiteX2" fmla="*/ 65506 w 65560"/>
                <a:gd name="connsiteY2" fmla="*/ 35452 h 70853"/>
                <a:gd name="connsiteX3" fmla="*/ 27889 w 65560"/>
                <a:gd name="connsiteY3" fmla="*/ 70812 h 70853"/>
                <a:gd name="connsiteX4" fmla="*/ -55 w 65560"/>
                <a:gd name="connsiteY4" fmla="*/ 70812 h 70853"/>
                <a:gd name="connsiteX5" fmla="*/ 27889 w 65560"/>
                <a:gd name="connsiteY5" fmla="*/ 57512 h 70853"/>
                <a:gd name="connsiteX6" fmla="*/ 50077 w 65560"/>
                <a:gd name="connsiteY6" fmla="*/ 37405 h 70853"/>
                <a:gd name="connsiteX7" fmla="*/ 50083 w 65560"/>
                <a:gd name="connsiteY7" fmla="*/ 35452 h 70853"/>
                <a:gd name="connsiteX8" fmla="*/ 27889 w 65560"/>
                <a:gd name="connsiteY8" fmla="*/ 13232 h 70853"/>
                <a:gd name="connsiteX9" fmla="*/ 15046 w 65560"/>
                <a:gd name="connsiteY9" fmla="*/ 13232 h 70853"/>
                <a:gd name="connsiteX10" fmla="*/ 15046 w 65560"/>
                <a:gd name="connsiteY10" fmla="*/ 575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60" h="70853">
                  <a:moveTo>
                    <a:pt x="-55" y="-42"/>
                  </a:moveTo>
                  <a:lnTo>
                    <a:pt x="27889" y="-42"/>
                  </a:lnTo>
                  <a:cubicBezTo>
                    <a:pt x="50083" y="-42"/>
                    <a:pt x="65506" y="14091"/>
                    <a:pt x="65506" y="35452"/>
                  </a:cubicBezTo>
                  <a:cubicBezTo>
                    <a:pt x="65506" y="56813"/>
                    <a:pt x="50110" y="70812"/>
                    <a:pt x="27889" y="70812"/>
                  </a:cubicBezTo>
                  <a:lnTo>
                    <a:pt x="-55" y="70812"/>
                  </a:lnTo>
                  <a:close/>
                  <a:moveTo>
                    <a:pt x="27889" y="57512"/>
                  </a:moveTo>
                  <a:cubicBezTo>
                    <a:pt x="39569" y="58086"/>
                    <a:pt x="49502" y="49084"/>
                    <a:pt x="50077" y="37405"/>
                  </a:cubicBezTo>
                  <a:cubicBezTo>
                    <a:pt x="50110" y="36755"/>
                    <a:pt x="50110" y="36103"/>
                    <a:pt x="50083" y="35452"/>
                  </a:cubicBezTo>
                  <a:cubicBezTo>
                    <a:pt x="50083" y="22904"/>
                    <a:pt x="42425" y="13232"/>
                    <a:pt x="27889" y="13232"/>
                  </a:cubicBezTo>
                  <a:lnTo>
                    <a:pt x="15046" y="13232"/>
                  </a:lnTo>
                  <a:lnTo>
                    <a:pt x="15046" y="57512"/>
                  </a:lnTo>
                  <a:close/>
                </a:path>
              </a:pathLst>
            </a:custGeom>
            <a:solidFill>
              <a:schemeClr val="tx1"/>
            </a:solidFill>
            <a:ln w="2650" cap="flat">
              <a:noFill/>
              <a:prstDash val="solid"/>
              <a:miter/>
            </a:ln>
          </p:spPr>
          <p:txBody>
            <a:bodyPr rtlCol="0" anchor="ctr"/>
            <a:lstStyle/>
            <a:p>
              <a:endParaRPr lang="en-IN" sz="1800"/>
            </a:p>
          </p:txBody>
        </p:sp>
        <p:sp>
          <p:nvSpPr>
            <p:cNvPr id="39" name="Freeform: Shape 38">
              <a:extLst>
                <a:ext uri="{FF2B5EF4-FFF2-40B4-BE49-F238E27FC236}">
                  <a16:creationId xmlns:a16="http://schemas.microsoft.com/office/drawing/2014/main" id="{05512940-0E0E-7AF1-2A0D-E0C12C371E50}"/>
                </a:ext>
              </a:extLst>
            </p:cNvPr>
            <p:cNvSpPr/>
            <p:nvPr/>
          </p:nvSpPr>
          <p:spPr>
            <a:xfrm>
              <a:off x="9946057" y="6541019"/>
              <a:ext cx="67081" cy="70987"/>
            </a:xfrm>
            <a:custGeom>
              <a:avLst/>
              <a:gdLst>
                <a:gd name="connsiteX0" fmla="*/ 53415 w 67081"/>
                <a:gd name="connsiteY0" fmla="*/ 34270 h 70987"/>
                <a:gd name="connsiteX1" fmla="*/ 65640 w 67081"/>
                <a:gd name="connsiteY1" fmla="*/ 18014 h 70987"/>
                <a:gd name="connsiteX2" fmla="*/ 45220 w 67081"/>
                <a:gd name="connsiteY2" fmla="*/ -42 h 70987"/>
                <a:gd name="connsiteX3" fmla="*/ -55 w 67081"/>
                <a:gd name="connsiteY3" fmla="*/ -42 h 70987"/>
                <a:gd name="connsiteX4" fmla="*/ 8006 w 67081"/>
                <a:gd name="connsiteY4" fmla="*/ 9147 h 70987"/>
                <a:gd name="connsiteX5" fmla="*/ 8006 w 67081"/>
                <a:gd name="connsiteY5" fmla="*/ 70946 h 70987"/>
                <a:gd name="connsiteX6" fmla="*/ 46429 w 67081"/>
                <a:gd name="connsiteY6" fmla="*/ 70946 h 70987"/>
                <a:gd name="connsiteX7" fmla="*/ 67010 w 67081"/>
                <a:gd name="connsiteY7" fmla="*/ 51815 h 70987"/>
                <a:gd name="connsiteX8" fmla="*/ 53415 w 67081"/>
                <a:gd name="connsiteY8" fmla="*/ 34270 h 70987"/>
                <a:gd name="connsiteX9" fmla="*/ 23026 w 67081"/>
                <a:gd name="connsiteY9" fmla="*/ 12775 h 70987"/>
                <a:gd name="connsiteX10" fmla="*/ 41834 w 67081"/>
                <a:gd name="connsiteY10" fmla="*/ 12775 h 70987"/>
                <a:gd name="connsiteX11" fmla="*/ 50098 w 67081"/>
                <a:gd name="connsiteY11" fmla="*/ 20122 h 70987"/>
                <a:gd name="connsiteX12" fmla="*/ 42750 w 67081"/>
                <a:gd name="connsiteY12" fmla="*/ 28386 h 70987"/>
                <a:gd name="connsiteX13" fmla="*/ 41834 w 67081"/>
                <a:gd name="connsiteY13" fmla="*/ 28386 h 70987"/>
                <a:gd name="connsiteX14" fmla="*/ 23026 w 67081"/>
                <a:gd name="connsiteY14" fmla="*/ 28386 h 70987"/>
                <a:gd name="connsiteX15" fmla="*/ 42506 w 67081"/>
                <a:gd name="connsiteY15" fmla="*/ 57941 h 70987"/>
                <a:gd name="connsiteX16" fmla="*/ 23026 w 67081"/>
                <a:gd name="connsiteY16" fmla="*/ 57941 h 70987"/>
                <a:gd name="connsiteX17" fmla="*/ 23026 w 67081"/>
                <a:gd name="connsiteY17" fmla="*/ 41283 h 70987"/>
                <a:gd name="connsiteX18" fmla="*/ 42506 w 67081"/>
                <a:gd name="connsiteY18" fmla="*/ 41283 h 70987"/>
                <a:gd name="connsiteX19" fmla="*/ 51597 w 67081"/>
                <a:gd name="connsiteY19" fmla="*/ 48654 h 70987"/>
                <a:gd name="connsiteX20" fmla="*/ 51641 w 67081"/>
                <a:gd name="connsiteY20" fmla="*/ 49558 h 70987"/>
                <a:gd name="connsiteX21" fmla="*/ 42533 w 67081"/>
                <a:gd name="connsiteY21" fmla="*/ 57941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7081" h="70987">
                  <a:moveTo>
                    <a:pt x="53415" y="34270"/>
                  </a:moveTo>
                  <a:cubicBezTo>
                    <a:pt x="60919" y="32573"/>
                    <a:pt x="66092" y="25694"/>
                    <a:pt x="65640" y="18014"/>
                  </a:cubicBezTo>
                  <a:cubicBezTo>
                    <a:pt x="65640" y="8556"/>
                    <a:pt x="58735" y="-42"/>
                    <a:pt x="45220" y="-42"/>
                  </a:cubicBezTo>
                  <a:lnTo>
                    <a:pt x="-55" y="-42"/>
                  </a:lnTo>
                  <a:lnTo>
                    <a:pt x="8006" y="9147"/>
                  </a:lnTo>
                  <a:lnTo>
                    <a:pt x="8006" y="70946"/>
                  </a:lnTo>
                  <a:lnTo>
                    <a:pt x="46429" y="70946"/>
                  </a:lnTo>
                  <a:cubicBezTo>
                    <a:pt x="59863" y="70946"/>
                    <a:pt x="67010" y="62429"/>
                    <a:pt x="67010" y="51815"/>
                  </a:cubicBezTo>
                  <a:cubicBezTo>
                    <a:pt x="67376" y="43430"/>
                    <a:pt x="61626" y="36009"/>
                    <a:pt x="53415" y="34270"/>
                  </a:cubicBezTo>
                  <a:close/>
                  <a:moveTo>
                    <a:pt x="23026" y="12775"/>
                  </a:moveTo>
                  <a:lnTo>
                    <a:pt x="41834" y="12775"/>
                  </a:lnTo>
                  <a:cubicBezTo>
                    <a:pt x="46145" y="12522"/>
                    <a:pt x="49844" y="15811"/>
                    <a:pt x="50098" y="20122"/>
                  </a:cubicBezTo>
                  <a:cubicBezTo>
                    <a:pt x="50351" y="24433"/>
                    <a:pt x="47061" y="28133"/>
                    <a:pt x="42750" y="28386"/>
                  </a:cubicBezTo>
                  <a:cubicBezTo>
                    <a:pt x="42445" y="28404"/>
                    <a:pt x="42139" y="28404"/>
                    <a:pt x="41834" y="28386"/>
                  </a:cubicBezTo>
                  <a:lnTo>
                    <a:pt x="23026" y="28386"/>
                  </a:lnTo>
                  <a:close/>
                  <a:moveTo>
                    <a:pt x="42506" y="57941"/>
                  </a:moveTo>
                  <a:lnTo>
                    <a:pt x="23026" y="57941"/>
                  </a:lnTo>
                  <a:lnTo>
                    <a:pt x="23026" y="41283"/>
                  </a:lnTo>
                  <a:lnTo>
                    <a:pt x="42506" y="41283"/>
                  </a:lnTo>
                  <a:cubicBezTo>
                    <a:pt x="47051" y="40808"/>
                    <a:pt x="51122" y="44108"/>
                    <a:pt x="51597" y="48654"/>
                  </a:cubicBezTo>
                  <a:cubicBezTo>
                    <a:pt x="51628" y="48954"/>
                    <a:pt x="51643" y="49256"/>
                    <a:pt x="51641" y="49558"/>
                  </a:cubicBezTo>
                  <a:cubicBezTo>
                    <a:pt x="51641" y="54663"/>
                    <a:pt x="48256" y="57941"/>
                    <a:pt x="42533" y="57941"/>
                  </a:cubicBezTo>
                  <a:close/>
                </a:path>
              </a:pathLst>
            </a:custGeom>
            <a:solidFill>
              <a:schemeClr val="tx1"/>
            </a:solidFill>
            <a:ln w="2650" cap="flat">
              <a:noFill/>
              <a:prstDash val="solid"/>
              <a:miter/>
            </a:ln>
          </p:spPr>
          <p:txBody>
            <a:bodyPr rtlCol="0" anchor="ctr"/>
            <a:lstStyle/>
            <a:p>
              <a:endParaRPr lang="en-IN" sz="1800"/>
            </a:p>
          </p:txBody>
        </p:sp>
        <p:sp>
          <p:nvSpPr>
            <p:cNvPr id="40" name="Freeform: Shape 39">
              <a:extLst>
                <a:ext uri="{FF2B5EF4-FFF2-40B4-BE49-F238E27FC236}">
                  <a16:creationId xmlns:a16="http://schemas.microsoft.com/office/drawing/2014/main" id="{34154DB1-9A2E-6520-45AE-1A5BC17664DE}"/>
                </a:ext>
              </a:extLst>
            </p:cNvPr>
            <p:cNvSpPr/>
            <p:nvPr/>
          </p:nvSpPr>
          <p:spPr>
            <a:xfrm>
              <a:off x="9939179"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52B8E5"/>
            </a:solidFill>
            <a:ln w="2650" cap="flat">
              <a:noFill/>
              <a:prstDash val="solid"/>
              <a:miter/>
            </a:ln>
          </p:spPr>
          <p:txBody>
            <a:bodyPr rtlCol="0" anchor="ctr"/>
            <a:lstStyle/>
            <a:p>
              <a:endParaRPr lang="en-IN" sz="1800"/>
            </a:p>
          </p:txBody>
        </p:sp>
        <p:sp>
          <p:nvSpPr>
            <p:cNvPr id="41" name="Freeform: Shape 40">
              <a:extLst>
                <a:ext uri="{FF2B5EF4-FFF2-40B4-BE49-F238E27FC236}">
                  <a16:creationId xmlns:a16="http://schemas.microsoft.com/office/drawing/2014/main" id="{6EBC1DCD-9570-8469-B1AB-D10E604E5360}"/>
                </a:ext>
              </a:extLst>
            </p:cNvPr>
            <p:cNvSpPr/>
            <p:nvPr/>
          </p:nvSpPr>
          <p:spPr>
            <a:xfrm>
              <a:off x="9939635"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2093D7"/>
            </a:solidFill>
            <a:ln w="2650" cap="flat">
              <a:noFill/>
              <a:prstDash val="solid"/>
              <a:miter/>
            </a:ln>
          </p:spPr>
          <p:txBody>
            <a:bodyPr rtlCol="0" anchor="ctr"/>
            <a:lstStyle/>
            <a:p>
              <a:endParaRPr lang="en-IN" sz="1800"/>
            </a:p>
          </p:txBody>
        </p:sp>
      </p:grpSp>
      <p:sp>
        <p:nvSpPr>
          <p:cNvPr id="42" name="TextBox 41">
            <a:extLst>
              <a:ext uri="{FF2B5EF4-FFF2-40B4-BE49-F238E27FC236}">
                <a16:creationId xmlns:a16="http://schemas.microsoft.com/office/drawing/2014/main" id="{453CB7FB-E986-7C05-A713-185430C6506D}"/>
              </a:ext>
            </a:extLst>
          </p:cNvPr>
          <p:cNvSpPr txBox="1"/>
          <p:nvPr userDrawn="1"/>
        </p:nvSpPr>
        <p:spPr>
          <a:xfrm>
            <a:off x="10555789" y="6477896"/>
            <a:ext cx="1414519" cy="202333"/>
          </a:xfrm>
          <a:prstGeom prst="rect">
            <a:avLst/>
          </a:prstGeom>
          <a:noFill/>
        </p:spPr>
        <p:txBody>
          <a:bodyPr wrap="square">
            <a:spAutoFit/>
          </a:bodyPr>
          <a:lstStyle/>
          <a:p>
            <a:r>
              <a:rPr lang="en-US" sz="700" b="0" i="0">
                <a:solidFill>
                  <a:schemeClr val="tx1"/>
                </a:solidFill>
                <a:effectLst/>
                <a:latin typeface="+mn-lt"/>
              </a:rPr>
              <a:t>Copyright 2023 Blend360.</a:t>
            </a:r>
            <a:endParaRPr lang="en-IN" sz="700">
              <a:solidFill>
                <a:schemeClr val="tx1"/>
              </a:solidFill>
              <a:latin typeface="+mn-lt"/>
            </a:endParaRPr>
          </a:p>
        </p:txBody>
      </p:sp>
    </p:spTree>
    <p:extLst>
      <p:ext uri="{BB962C8B-B14F-4D97-AF65-F5344CB8AC3E}">
        <p14:creationId xmlns:p14="http://schemas.microsoft.com/office/powerpoint/2010/main" val="37569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Blank Layout">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70DC0BEA-984E-D93C-D877-E2A90CDA90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7885" y="6473338"/>
            <a:ext cx="617905" cy="206891"/>
          </a:xfrm>
          <a:prstGeom prst="rect">
            <a:avLst/>
          </a:prstGeom>
        </p:spPr>
      </p:pic>
      <p:sp>
        <p:nvSpPr>
          <p:cNvPr id="3" name="TextBox 2">
            <a:extLst>
              <a:ext uri="{FF2B5EF4-FFF2-40B4-BE49-F238E27FC236}">
                <a16:creationId xmlns:a16="http://schemas.microsoft.com/office/drawing/2014/main" id="{A8588147-F459-A76A-DA01-07C2C82EC887}"/>
              </a:ext>
            </a:extLst>
          </p:cNvPr>
          <p:cNvSpPr txBox="1"/>
          <p:nvPr userDrawn="1"/>
        </p:nvSpPr>
        <p:spPr>
          <a:xfrm>
            <a:off x="10555789" y="6477896"/>
            <a:ext cx="1414519"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
        <p:nvSpPr>
          <p:cNvPr id="6" name="Rectangle 5">
            <a:extLst>
              <a:ext uri="{FF2B5EF4-FFF2-40B4-BE49-F238E27FC236}">
                <a16:creationId xmlns:a16="http://schemas.microsoft.com/office/drawing/2014/main" id="{C3184865-9CAB-DBC7-2098-1A1F00189F59}"/>
              </a:ext>
            </a:extLst>
          </p:cNvPr>
          <p:cNvSpPr/>
          <p:nvPr userDrawn="1"/>
        </p:nvSpPr>
        <p:spPr>
          <a:xfrm>
            <a:off x="0" y="0"/>
            <a:ext cx="5901267"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bg1"/>
              </a:solidFill>
            </a:endParaRPr>
          </a:p>
        </p:txBody>
      </p:sp>
      <p:sp>
        <p:nvSpPr>
          <p:cNvPr id="8" name="Rectangle 7">
            <a:extLst>
              <a:ext uri="{FF2B5EF4-FFF2-40B4-BE49-F238E27FC236}">
                <a16:creationId xmlns:a16="http://schemas.microsoft.com/office/drawing/2014/main" id="{4D16BDBA-67F7-228C-456D-9D23F4BDF07F}"/>
              </a:ext>
            </a:extLst>
          </p:cNvPr>
          <p:cNvSpPr/>
          <p:nvPr userDrawn="1"/>
        </p:nvSpPr>
        <p:spPr>
          <a:xfrm flipV="1">
            <a:off x="1090359" y="1159430"/>
            <a:ext cx="452522" cy="50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bg1"/>
              </a:solidFill>
            </a:endParaRPr>
          </a:p>
        </p:txBody>
      </p:sp>
      <p:sp>
        <p:nvSpPr>
          <p:cNvPr id="9" name="Title 5">
            <a:extLst>
              <a:ext uri="{FF2B5EF4-FFF2-40B4-BE49-F238E27FC236}">
                <a16:creationId xmlns:a16="http://schemas.microsoft.com/office/drawing/2014/main" id="{ABD6D036-0303-92E3-0B0C-543A35F510F0}"/>
              </a:ext>
            </a:extLst>
          </p:cNvPr>
          <p:cNvSpPr>
            <a:spLocks noGrp="1"/>
          </p:cNvSpPr>
          <p:nvPr>
            <p:ph type="title"/>
          </p:nvPr>
        </p:nvSpPr>
        <p:spPr>
          <a:xfrm>
            <a:off x="838091" y="1333846"/>
            <a:ext cx="3860046" cy="1325563"/>
          </a:xfrm>
          <a:prstGeom prst="rect">
            <a:avLst/>
          </a:prstGeom>
        </p:spPr>
        <p:txBody>
          <a:bodyPr/>
          <a:lstStyle>
            <a:lvl1pPr>
              <a:defRPr sz="3200"/>
            </a:lvl1pPr>
          </a:lstStyle>
          <a:p>
            <a:r>
              <a:rPr lang="en-US"/>
              <a:t>Click to edit Master title style</a:t>
            </a:r>
            <a:endParaRPr lang="en-IN"/>
          </a:p>
        </p:txBody>
      </p:sp>
      <p:sp>
        <p:nvSpPr>
          <p:cNvPr id="5" name="Text Placeholder 4">
            <a:extLst>
              <a:ext uri="{FF2B5EF4-FFF2-40B4-BE49-F238E27FC236}">
                <a16:creationId xmlns:a16="http://schemas.microsoft.com/office/drawing/2014/main" id="{BD8E038F-917B-4F06-657C-44C35DC5EF33}"/>
              </a:ext>
            </a:extLst>
          </p:cNvPr>
          <p:cNvSpPr>
            <a:spLocks noGrp="1"/>
          </p:cNvSpPr>
          <p:nvPr>
            <p:ph type="body" sz="quarter" idx="10"/>
          </p:nvPr>
        </p:nvSpPr>
        <p:spPr>
          <a:xfrm>
            <a:off x="6499967" y="947738"/>
            <a:ext cx="5036481" cy="5029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60039095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CF4879F-5AA8-AD01-0537-346180269EE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7885" y="6473338"/>
            <a:ext cx="617905" cy="206891"/>
          </a:xfrm>
          <a:prstGeom prst="rect">
            <a:avLst/>
          </a:prstGeom>
        </p:spPr>
      </p:pic>
      <p:sp>
        <p:nvSpPr>
          <p:cNvPr id="3" name="TextBox 2">
            <a:extLst>
              <a:ext uri="{FF2B5EF4-FFF2-40B4-BE49-F238E27FC236}">
                <a16:creationId xmlns:a16="http://schemas.microsoft.com/office/drawing/2014/main" id="{8184155E-167E-5633-5688-849E926D122E}"/>
              </a:ext>
            </a:extLst>
          </p:cNvPr>
          <p:cNvSpPr txBox="1"/>
          <p:nvPr userDrawn="1"/>
        </p:nvSpPr>
        <p:spPr>
          <a:xfrm>
            <a:off x="10555789" y="6477896"/>
            <a:ext cx="1414519"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
        <p:nvSpPr>
          <p:cNvPr id="5" name="Rectangle 4">
            <a:extLst>
              <a:ext uri="{FF2B5EF4-FFF2-40B4-BE49-F238E27FC236}">
                <a16:creationId xmlns:a16="http://schemas.microsoft.com/office/drawing/2014/main" id="{BCE56958-0FA5-9C54-B3B0-5538ED6B4424}"/>
              </a:ext>
            </a:extLst>
          </p:cNvPr>
          <p:cNvSpPr/>
          <p:nvPr userDrawn="1"/>
        </p:nvSpPr>
        <p:spPr>
          <a:xfrm flipV="1">
            <a:off x="1090359" y="1159430"/>
            <a:ext cx="452522" cy="502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bg1"/>
              </a:solidFill>
            </a:endParaRPr>
          </a:p>
        </p:txBody>
      </p:sp>
      <p:sp>
        <p:nvSpPr>
          <p:cNvPr id="6" name="Title 5">
            <a:extLst>
              <a:ext uri="{FF2B5EF4-FFF2-40B4-BE49-F238E27FC236}">
                <a16:creationId xmlns:a16="http://schemas.microsoft.com/office/drawing/2014/main" id="{9F0AA66C-5128-DD82-AA5C-37E650F48C70}"/>
              </a:ext>
            </a:extLst>
          </p:cNvPr>
          <p:cNvSpPr>
            <a:spLocks noGrp="1"/>
          </p:cNvSpPr>
          <p:nvPr>
            <p:ph type="title"/>
          </p:nvPr>
        </p:nvSpPr>
        <p:spPr>
          <a:xfrm>
            <a:off x="838091" y="1333846"/>
            <a:ext cx="3860046" cy="1325563"/>
          </a:xfrm>
          <a:prstGeom prst="rect">
            <a:avLst/>
          </a:prstGeom>
        </p:spPr>
        <p:txBody>
          <a:bodyPr/>
          <a:lstStyle>
            <a:lvl1pPr>
              <a:defRPr sz="3200"/>
            </a:lvl1pPr>
          </a:lstStyle>
          <a:p>
            <a:r>
              <a:rPr lang="en-US"/>
              <a:t>Click to edit Master title style</a:t>
            </a:r>
            <a:endParaRPr lang="en-IN"/>
          </a:p>
        </p:txBody>
      </p:sp>
    </p:spTree>
    <p:extLst>
      <p:ext uri="{BB962C8B-B14F-4D97-AF65-F5344CB8AC3E}">
        <p14:creationId xmlns:p14="http://schemas.microsoft.com/office/powerpoint/2010/main" val="2245714056"/>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cial Inf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06972E-A6C4-11AD-14F1-AFC06B7D6E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8893"/>
          </a:xfrm>
          <a:prstGeom prst="rect">
            <a:avLst/>
          </a:prstGeom>
        </p:spPr>
      </p:pic>
      <p:sp>
        <p:nvSpPr>
          <p:cNvPr id="18" name="Rectangle 17">
            <a:extLst>
              <a:ext uri="{FF2B5EF4-FFF2-40B4-BE49-F238E27FC236}">
                <a16:creationId xmlns:a16="http://schemas.microsoft.com/office/drawing/2014/main" id="{3BB1A4CC-EBA3-97B3-721F-1201E3109928}"/>
              </a:ext>
            </a:extLst>
          </p:cNvPr>
          <p:cNvSpPr/>
          <p:nvPr userDrawn="1"/>
        </p:nvSpPr>
        <p:spPr>
          <a:xfrm>
            <a:off x="0" y="0"/>
            <a:ext cx="12191206" cy="6858000"/>
          </a:xfrm>
          <a:prstGeom prst="rect">
            <a:avLst/>
          </a:prstGeom>
          <a:gradFill>
            <a:gsLst>
              <a:gs pos="0">
                <a:schemeClr val="bg2"/>
              </a:gs>
              <a:gs pos="45000">
                <a:srgbClr val="08083B"/>
              </a:gs>
              <a:gs pos="100000">
                <a:schemeClr val="bg2">
                  <a:alpha val="8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bg1"/>
              </a:solidFill>
            </a:endParaRPr>
          </a:p>
        </p:txBody>
      </p:sp>
      <p:grpSp>
        <p:nvGrpSpPr>
          <p:cNvPr id="17" name="Group 16">
            <a:extLst>
              <a:ext uri="{FF2B5EF4-FFF2-40B4-BE49-F238E27FC236}">
                <a16:creationId xmlns:a16="http://schemas.microsoft.com/office/drawing/2014/main" id="{331F3F4E-D1D4-0788-AB9F-A45B341D2BB6}"/>
              </a:ext>
            </a:extLst>
          </p:cNvPr>
          <p:cNvGrpSpPr/>
          <p:nvPr userDrawn="1"/>
        </p:nvGrpSpPr>
        <p:grpSpPr>
          <a:xfrm>
            <a:off x="9937885" y="6473443"/>
            <a:ext cx="619143" cy="206058"/>
            <a:chOff x="9939179" y="6473443"/>
            <a:chExt cx="619224" cy="206058"/>
          </a:xfrm>
        </p:grpSpPr>
        <p:sp>
          <p:nvSpPr>
            <p:cNvPr id="6" name="Freeform: Shape 5">
              <a:extLst>
                <a:ext uri="{FF2B5EF4-FFF2-40B4-BE49-F238E27FC236}">
                  <a16:creationId xmlns:a16="http://schemas.microsoft.com/office/drawing/2014/main" id="{E63B322E-DF3A-3542-289B-EC696BE04BB6}"/>
                </a:ext>
              </a:extLst>
            </p:cNvPr>
            <p:cNvSpPr/>
            <p:nvPr/>
          </p:nvSpPr>
          <p:spPr>
            <a:xfrm>
              <a:off x="10357071" y="6473443"/>
              <a:ext cx="201332" cy="206058"/>
            </a:xfrm>
            <a:custGeom>
              <a:avLst/>
              <a:gdLst>
                <a:gd name="connsiteX0" fmla="*/ 98339 w 201332"/>
                <a:gd name="connsiteY0" fmla="*/ 206017 h 206058"/>
                <a:gd name="connsiteX1" fmla="*/ -55 w 201332"/>
                <a:gd name="connsiteY1" fmla="*/ 133766 h 206058"/>
                <a:gd name="connsiteX2" fmla="*/ 9215 w 201332"/>
                <a:gd name="connsiteY2" fmla="*/ 130865 h 206058"/>
                <a:gd name="connsiteX3" fmla="*/ 126165 w 201332"/>
                <a:gd name="connsiteY3" fmla="*/ 192008 h 206058"/>
                <a:gd name="connsiteX4" fmla="*/ 187308 w 201332"/>
                <a:gd name="connsiteY4" fmla="*/ 75058 h 206058"/>
                <a:gd name="connsiteX5" fmla="*/ 70358 w 201332"/>
                <a:gd name="connsiteY5" fmla="*/ 13915 h 206058"/>
                <a:gd name="connsiteX6" fmla="*/ 9215 w 201332"/>
                <a:gd name="connsiteY6" fmla="*/ 75058 h 206058"/>
                <a:gd name="connsiteX7" fmla="*/ -55 w 201332"/>
                <a:gd name="connsiteY7" fmla="*/ 72156 h 206058"/>
                <a:gd name="connsiteX8" fmla="*/ 129080 w 201332"/>
                <a:gd name="connsiteY8" fmla="*/ 4712 h 206058"/>
                <a:gd name="connsiteX9" fmla="*/ 196524 w 201332"/>
                <a:gd name="connsiteY9" fmla="*/ 133847 h 206058"/>
                <a:gd name="connsiteX10" fmla="*/ 98339 w 201332"/>
                <a:gd name="connsiteY10" fmla="*/ 206017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332" h="206058">
                  <a:moveTo>
                    <a:pt x="98339" y="206017"/>
                  </a:moveTo>
                  <a:cubicBezTo>
                    <a:pt x="53291" y="205982"/>
                    <a:pt x="13466" y="176741"/>
                    <a:pt x="-55" y="133766"/>
                  </a:cubicBezTo>
                  <a:lnTo>
                    <a:pt x="9215" y="130865"/>
                  </a:lnTo>
                  <a:cubicBezTo>
                    <a:pt x="24624" y="180043"/>
                    <a:pt x="76987" y="207417"/>
                    <a:pt x="126165" y="192008"/>
                  </a:cubicBezTo>
                  <a:cubicBezTo>
                    <a:pt x="175343" y="176598"/>
                    <a:pt x="202717" y="124237"/>
                    <a:pt x="187308" y="75058"/>
                  </a:cubicBezTo>
                  <a:cubicBezTo>
                    <a:pt x="171896" y="25879"/>
                    <a:pt x="119536" y="-1496"/>
                    <a:pt x="70358" y="13915"/>
                  </a:cubicBezTo>
                  <a:cubicBezTo>
                    <a:pt x="41195" y="23053"/>
                    <a:pt x="18353" y="45894"/>
                    <a:pt x="9215" y="75058"/>
                  </a:cubicBezTo>
                  <a:lnTo>
                    <a:pt x="-55" y="72156"/>
                  </a:lnTo>
                  <a:cubicBezTo>
                    <a:pt x="16980" y="17872"/>
                    <a:pt x="74797" y="-12323"/>
                    <a:pt x="129080" y="4712"/>
                  </a:cubicBezTo>
                  <a:cubicBezTo>
                    <a:pt x="183363" y="21748"/>
                    <a:pt x="213559" y="79563"/>
                    <a:pt x="196524" y="133847"/>
                  </a:cubicBezTo>
                  <a:cubicBezTo>
                    <a:pt x="183057" y="176757"/>
                    <a:pt x="143313" y="205971"/>
                    <a:pt x="98339" y="206017"/>
                  </a:cubicBezTo>
                  <a:close/>
                </a:path>
              </a:pathLst>
            </a:custGeom>
            <a:solidFill>
              <a:srgbClr val="2093D7">
                <a:alpha val="25000"/>
              </a:srgbClr>
            </a:solidFill>
            <a:ln w="2650" cap="flat">
              <a:noFill/>
              <a:prstDash val="solid"/>
              <a:miter/>
            </a:ln>
          </p:spPr>
          <p:txBody>
            <a:bodyPr rtlCol="0" anchor="ctr"/>
            <a:lstStyle/>
            <a:p>
              <a:endParaRPr lang="en-IN" sz="1800"/>
            </a:p>
          </p:txBody>
        </p:sp>
        <p:sp>
          <p:nvSpPr>
            <p:cNvPr id="7" name="Freeform: Shape 6">
              <a:extLst>
                <a:ext uri="{FF2B5EF4-FFF2-40B4-BE49-F238E27FC236}">
                  <a16:creationId xmlns:a16="http://schemas.microsoft.com/office/drawing/2014/main" id="{49EBC09D-1DDF-1351-1C7B-FA6816D99731}"/>
                </a:ext>
              </a:extLst>
            </p:cNvPr>
            <p:cNvSpPr/>
            <p:nvPr/>
          </p:nvSpPr>
          <p:spPr>
            <a:xfrm>
              <a:off x="10308948" y="6535261"/>
              <a:ext cx="63195" cy="82684"/>
            </a:xfrm>
            <a:custGeom>
              <a:avLst/>
              <a:gdLst>
                <a:gd name="connsiteX0" fmla="*/ 8812 w 63195"/>
                <a:gd name="connsiteY0" fmla="*/ 58675 h 82684"/>
                <a:gd name="connsiteX1" fmla="*/ 30898 w 63195"/>
                <a:gd name="connsiteY1" fmla="*/ 67757 h 82684"/>
                <a:gd name="connsiteX2" fmla="*/ 45999 w 63195"/>
                <a:gd name="connsiteY2" fmla="*/ 57439 h 82684"/>
                <a:gd name="connsiteX3" fmla="*/ 29877 w 63195"/>
                <a:gd name="connsiteY3" fmla="*/ 47954 h 82684"/>
                <a:gd name="connsiteX4" fmla="*/ 19909 w 63195"/>
                <a:gd name="connsiteY4" fmla="*/ 47954 h 82684"/>
                <a:gd name="connsiteX5" fmla="*/ 19909 w 63195"/>
                <a:gd name="connsiteY5" fmla="*/ 33230 h 82684"/>
                <a:gd name="connsiteX6" fmla="*/ 29877 w 63195"/>
                <a:gd name="connsiteY6" fmla="*/ 33230 h 82684"/>
                <a:gd name="connsiteX7" fmla="*/ 44628 w 63195"/>
                <a:gd name="connsiteY7" fmla="*/ 24337 h 82684"/>
                <a:gd name="connsiteX8" fmla="*/ 29743 w 63195"/>
                <a:gd name="connsiteY8" fmla="*/ 14718 h 82684"/>
                <a:gd name="connsiteX9" fmla="*/ 9350 w 63195"/>
                <a:gd name="connsiteY9" fmla="*/ 23128 h 82684"/>
                <a:gd name="connsiteX10" fmla="*/ 940 w 63195"/>
                <a:gd name="connsiteY10" fmla="*/ 12595 h 82684"/>
                <a:gd name="connsiteX11" fmla="*/ 31597 w 63195"/>
                <a:gd name="connsiteY11" fmla="*/ -7 h 82684"/>
                <a:gd name="connsiteX12" fmla="*/ 61851 w 63195"/>
                <a:gd name="connsiteY12" fmla="*/ 21703 h 82684"/>
                <a:gd name="connsiteX13" fmla="*/ 44333 w 63195"/>
                <a:gd name="connsiteY13" fmla="*/ 39948 h 82684"/>
                <a:gd name="connsiteX14" fmla="*/ 63141 w 63195"/>
                <a:gd name="connsiteY14" fmla="*/ 59159 h 82684"/>
                <a:gd name="connsiteX15" fmla="*/ 31543 w 63195"/>
                <a:gd name="connsiteY15" fmla="*/ 82642 h 82684"/>
                <a:gd name="connsiteX16" fmla="*/ -55 w 63195"/>
                <a:gd name="connsiteY16" fmla="*/ 69799 h 82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195" h="82684">
                  <a:moveTo>
                    <a:pt x="8812" y="58675"/>
                  </a:moveTo>
                  <a:cubicBezTo>
                    <a:pt x="14713" y="64460"/>
                    <a:pt x="22636" y="67718"/>
                    <a:pt x="30898" y="67757"/>
                  </a:cubicBezTo>
                  <a:cubicBezTo>
                    <a:pt x="40598" y="67757"/>
                    <a:pt x="45999" y="63565"/>
                    <a:pt x="45999" y="57439"/>
                  </a:cubicBezTo>
                  <a:cubicBezTo>
                    <a:pt x="45999" y="51313"/>
                    <a:pt x="41082" y="47954"/>
                    <a:pt x="29877" y="47954"/>
                  </a:cubicBezTo>
                  <a:cubicBezTo>
                    <a:pt x="26519" y="47954"/>
                    <a:pt x="21118" y="47954"/>
                    <a:pt x="19909" y="47954"/>
                  </a:cubicBezTo>
                  <a:lnTo>
                    <a:pt x="19909" y="33230"/>
                  </a:lnTo>
                  <a:cubicBezTo>
                    <a:pt x="21360" y="33230"/>
                    <a:pt x="26868" y="33230"/>
                    <a:pt x="29877" y="33230"/>
                  </a:cubicBezTo>
                  <a:cubicBezTo>
                    <a:pt x="38798" y="33230"/>
                    <a:pt x="44628" y="30355"/>
                    <a:pt x="44628" y="24337"/>
                  </a:cubicBezTo>
                  <a:cubicBezTo>
                    <a:pt x="44628" y="18318"/>
                    <a:pt x="38153" y="14718"/>
                    <a:pt x="29743" y="14718"/>
                  </a:cubicBezTo>
                  <a:cubicBezTo>
                    <a:pt x="22110" y="14753"/>
                    <a:pt x="14790" y="17771"/>
                    <a:pt x="9350" y="23128"/>
                  </a:cubicBezTo>
                  <a:lnTo>
                    <a:pt x="940" y="12595"/>
                  </a:lnTo>
                  <a:cubicBezTo>
                    <a:pt x="8823" y="4111"/>
                    <a:pt x="20027" y="-494"/>
                    <a:pt x="31597" y="-7"/>
                  </a:cubicBezTo>
                  <a:cubicBezTo>
                    <a:pt x="50405" y="-7"/>
                    <a:pt x="61851" y="8376"/>
                    <a:pt x="61851" y="21703"/>
                  </a:cubicBezTo>
                  <a:cubicBezTo>
                    <a:pt x="61851" y="31806"/>
                    <a:pt x="53200" y="38389"/>
                    <a:pt x="44333" y="39948"/>
                  </a:cubicBezTo>
                  <a:cubicBezTo>
                    <a:pt x="52394" y="40754"/>
                    <a:pt x="63141" y="47148"/>
                    <a:pt x="63141" y="59159"/>
                  </a:cubicBezTo>
                  <a:cubicBezTo>
                    <a:pt x="63141" y="72916"/>
                    <a:pt x="50781" y="82642"/>
                    <a:pt x="31543" y="82642"/>
                  </a:cubicBezTo>
                  <a:cubicBezTo>
                    <a:pt x="16792" y="82642"/>
                    <a:pt x="5857" y="76973"/>
                    <a:pt x="-55" y="69799"/>
                  </a:cubicBezTo>
                  <a:close/>
                </a:path>
              </a:pathLst>
            </a:custGeom>
            <a:solidFill>
              <a:srgbClr val="2093D7"/>
            </a:solidFill>
            <a:ln w="2650" cap="flat">
              <a:noFill/>
              <a:prstDash val="solid"/>
              <a:miter/>
            </a:ln>
          </p:spPr>
          <p:txBody>
            <a:bodyPr rtlCol="0" anchor="ctr"/>
            <a:lstStyle/>
            <a:p>
              <a:endParaRPr lang="en-IN" sz="1800"/>
            </a:p>
          </p:txBody>
        </p:sp>
        <p:sp>
          <p:nvSpPr>
            <p:cNvPr id="8" name="Freeform: Shape 7">
              <a:extLst>
                <a:ext uri="{FF2B5EF4-FFF2-40B4-BE49-F238E27FC236}">
                  <a16:creationId xmlns:a16="http://schemas.microsoft.com/office/drawing/2014/main" id="{8E8B66A2-346C-02BB-BF4F-FD0F7879BD39}"/>
                </a:ext>
              </a:extLst>
            </p:cNvPr>
            <p:cNvSpPr/>
            <p:nvPr/>
          </p:nvSpPr>
          <p:spPr>
            <a:xfrm>
              <a:off x="10386949" y="6535291"/>
              <a:ext cx="65183" cy="82681"/>
            </a:xfrm>
            <a:custGeom>
              <a:avLst/>
              <a:gdLst>
                <a:gd name="connsiteX0" fmla="*/ 37374 w 65183"/>
                <a:gd name="connsiteY0" fmla="*/ -36 h 82681"/>
                <a:gd name="connsiteX1" fmla="*/ 61018 w 65183"/>
                <a:gd name="connsiteY1" fmla="*/ 8239 h 82681"/>
                <a:gd name="connsiteX2" fmla="*/ 53361 w 65183"/>
                <a:gd name="connsiteY2" fmla="*/ 21083 h 82681"/>
                <a:gd name="connsiteX3" fmla="*/ 37374 w 65183"/>
                <a:gd name="connsiteY3" fmla="*/ 14715 h 82681"/>
                <a:gd name="connsiteX4" fmla="*/ 17356 w 65183"/>
                <a:gd name="connsiteY4" fmla="*/ 37876 h 82681"/>
                <a:gd name="connsiteX5" fmla="*/ 17356 w 65183"/>
                <a:gd name="connsiteY5" fmla="*/ 39569 h 82681"/>
                <a:gd name="connsiteX6" fmla="*/ 37884 w 65183"/>
                <a:gd name="connsiteY6" fmla="*/ 29358 h 82681"/>
                <a:gd name="connsiteX7" fmla="*/ 65129 w 65183"/>
                <a:gd name="connsiteY7" fmla="*/ 55180 h 82681"/>
                <a:gd name="connsiteX8" fmla="*/ 34526 w 65183"/>
                <a:gd name="connsiteY8" fmla="*/ 82640 h 82681"/>
                <a:gd name="connsiteX9" fmla="*/ -55 w 65183"/>
                <a:gd name="connsiteY9" fmla="*/ 41342 h 82681"/>
                <a:gd name="connsiteX10" fmla="*/ 37374 w 65183"/>
                <a:gd name="connsiteY10" fmla="*/ -36 h 82681"/>
                <a:gd name="connsiteX11" fmla="*/ 33075 w 65183"/>
                <a:gd name="connsiteY11" fmla="*/ 43545 h 82681"/>
                <a:gd name="connsiteX12" fmla="*/ 17464 w 65183"/>
                <a:gd name="connsiteY12" fmla="*/ 51230 h 82681"/>
                <a:gd name="connsiteX13" fmla="*/ 33800 w 65183"/>
                <a:gd name="connsiteY13" fmla="*/ 67781 h 82681"/>
                <a:gd name="connsiteX14" fmla="*/ 47960 w 65183"/>
                <a:gd name="connsiteY14" fmla="*/ 55905 h 82681"/>
                <a:gd name="connsiteX15" fmla="*/ 33075 w 65183"/>
                <a:gd name="connsiteY15" fmla="*/ 43545 h 8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183" h="82681">
                  <a:moveTo>
                    <a:pt x="37374" y="-36"/>
                  </a:moveTo>
                  <a:cubicBezTo>
                    <a:pt x="45991" y="-187"/>
                    <a:pt x="54376" y="2748"/>
                    <a:pt x="61018" y="8239"/>
                  </a:cubicBezTo>
                  <a:lnTo>
                    <a:pt x="53361" y="21083"/>
                  </a:lnTo>
                  <a:cubicBezTo>
                    <a:pt x="49150" y="16827"/>
                    <a:pt x="43357" y="14519"/>
                    <a:pt x="37374" y="14715"/>
                  </a:cubicBezTo>
                  <a:cubicBezTo>
                    <a:pt x="25229" y="14715"/>
                    <a:pt x="17356" y="25167"/>
                    <a:pt x="17356" y="37876"/>
                  </a:cubicBezTo>
                  <a:cubicBezTo>
                    <a:pt x="17289" y="38438"/>
                    <a:pt x="17289" y="39006"/>
                    <a:pt x="17356" y="39569"/>
                  </a:cubicBezTo>
                  <a:cubicBezTo>
                    <a:pt x="22244" y="33164"/>
                    <a:pt x="29829" y="29392"/>
                    <a:pt x="37884" y="29358"/>
                  </a:cubicBezTo>
                  <a:cubicBezTo>
                    <a:pt x="52286" y="29358"/>
                    <a:pt x="65129" y="38118"/>
                    <a:pt x="65129" y="55180"/>
                  </a:cubicBezTo>
                  <a:cubicBezTo>
                    <a:pt x="65129" y="70764"/>
                    <a:pt x="52770" y="82640"/>
                    <a:pt x="34526" y="82640"/>
                  </a:cubicBezTo>
                  <a:cubicBezTo>
                    <a:pt x="10156" y="82640"/>
                    <a:pt x="-55" y="63831"/>
                    <a:pt x="-55" y="41342"/>
                  </a:cubicBezTo>
                  <a:cubicBezTo>
                    <a:pt x="53" y="17106"/>
                    <a:pt x="13729" y="-36"/>
                    <a:pt x="37374" y="-36"/>
                  </a:cubicBezTo>
                  <a:close/>
                  <a:moveTo>
                    <a:pt x="33075" y="43545"/>
                  </a:moveTo>
                  <a:cubicBezTo>
                    <a:pt x="26986" y="43655"/>
                    <a:pt x="21263" y="46472"/>
                    <a:pt x="17464" y="51230"/>
                  </a:cubicBezTo>
                  <a:cubicBezTo>
                    <a:pt x="18189" y="58914"/>
                    <a:pt x="22515" y="67781"/>
                    <a:pt x="33800" y="67781"/>
                  </a:cubicBezTo>
                  <a:cubicBezTo>
                    <a:pt x="43016" y="67781"/>
                    <a:pt x="47960" y="61548"/>
                    <a:pt x="47960" y="55905"/>
                  </a:cubicBezTo>
                  <a:cubicBezTo>
                    <a:pt x="47960" y="47253"/>
                    <a:pt x="40867" y="43545"/>
                    <a:pt x="33075" y="43545"/>
                  </a:cubicBezTo>
                  <a:close/>
                </a:path>
              </a:pathLst>
            </a:custGeom>
            <a:solidFill>
              <a:srgbClr val="2093D7"/>
            </a:solidFill>
            <a:ln w="2650" cap="flat">
              <a:noFill/>
              <a:prstDash val="solid"/>
              <a:miter/>
            </a:ln>
          </p:spPr>
          <p:txBody>
            <a:bodyPr rtlCol="0" anchor="ctr"/>
            <a:lstStyle/>
            <a:p>
              <a:endParaRPr lang="en-IN" sz="1800"/>
            </a:p>
          </p:txBody>
        </p:sp>
        <p:sp>
          <p:nvSpPr>
            <p:cNvPr id="9" name="Freeform: Shape 8">
              <a:extLst>
                <a:ext uri="{FF2B5EF4-FFF2-40B4-BE49-F238E27FC236}">
                  <a16:creationId xmlns:a16="http://schemas.microsoft.com/office/drawing/2014/main" id="{A12D419E-3C74-27DF-09CD-64123CED72F4}"/>
                </a:ext>
              </a:extLst>
            </p:cNvPr>
            <p:cNvSpPr/>
            <p:nvPr/>
          </p:nvSpPr>
          <p:spPr>
            <a:xfrm>
              <a:off x="10465997" y="6535296"/>
              <a:ext cx="66258" cy="82702"/>
            </a:xfrm>
            <a:custGeom>
              <a:avLst/>
              <a:gdLst>
                <a:gd name="connsiteX0" fmla="*/ 33075 w 66258"/>
                <a:gd name="connsiteY0" fmla="*/ -42 h 82702"/>
                <a:gd name="connsiteX1" fmla="*/ 66204 w 66258"/>
                <a:gd name="connsiteY1" fmla="*/ 41256 h 82702"/>
                <a:gd name="connsiteX2" fmla="*/ 33075 w 66258"/>
                <a:gd name="connsiteY2" fmla="*/ 82661 h 82702"/>
                <a:gd name="connsiteX3" fmla="*/ -55 w 66258"/>
                <a:gd name="connsiteY3" fmla="*/ 41256 h 82702"/>
                <a:gd name="connsiteX4" fmla="*/ 33075 w 66258"/>
                <a:gd name="connsiteY4" fmla="*/ -42 h 82702"/>
                <a:gd name="connsiteX5" fmla="*/ 33075 w 66258"/>
                <a:gd name="connsiteY5" fmla="*/ 15059 h 82702"/>
                <a:gd name="connsiteX6" fmla="*/ 17249 w 66258"/>
                <a:gd name="connsiteY6" fmla="*/ 41229 h 82702"/>
                <a:gd name="connsiteX7" fmla="*/ 33075 w 66258"/>
                <a:gd name="connsiteY7" fmla="*/ 67534 h 82702"/>
                <a:gd name="connsiteX8" fmla="*/ 48793 w 66258"/>
                <a:gd name="connsiteY8" fmla="*/ 41229 h 82702"/>
                <a:gd name="connsiteX9" fmla="*/ 33075 w 66258"/>
                <a:gd name="connsiteY9" fmla="*/ 15059 h 8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58" h="82702">
                  <a:moveTo>
                    <a:pt x="33075" y="-42"/>
                  </a:moveTo>
                  <a:cubicBezTo>
                    <a:pt x="55886" y="-42"/>
                    <a:pt x="66204" y="20594"/>
                    <a:pt x="66204" y="41256"/>
                  </a:cubicBezTo>
                  <a:cubicBezTo>
                    <a:pt x="66204" y="61918"/>
                    <a:pt x="55913" y="82661"/>
                    <a:pt x="33075" y="82661"/>
                  </a:cubicBezTo>
                  <a:cubicBezTo>
                    <a:pt x="10236" y="82661"/>
                    <a:pt x="-55" y="61918"/>
                    <a:pt x="-55" y="41256"/>
                  </a:cubicBezTo>
                  <a:cubicBezTo>
                    <a:pt x="-55" y="20594"/>
                    <a:pt x="10182" y="-42"/>
                    <a:pt x="33075" y="-42"/>
                  </a:cubicBezTo>
                  <a:close/>
                  <a:moveTo>
                    <a:pt x="33075" y="15059"/>
                  </a:moveTo>
                  <a:cubicBezTo>
                    <a:pt x="21548" y="15059"/>
                    <a:pt x="17249" y="26478"/>
                    <a:pt x="17249" y="41229"/>
                  </a:cubicBezTo>
                  <a:cubicBezTo>
                    <a:pt x="17249" y="55980"/>
                    <a:pt x="21548" y="67534"/>
                    <a:pt x="33075" y="67534"/>
                  </a:cubicBezTo>
                  <a:cubicBezTo>
                    <a:pt x="44602" y="67534"/>
                    <a:pt x="48793" y="56007"/>
                    <a:pt x="48793" y="41229"/>
                  </a:cubicBezTo>
                  <a:cubicBezTo>
                    <a:pt x="48793" y="26451"/>
                    <a:pt x="44521" y="15059"/>
                    <a:pt x="33075" y="15059"/>
                  </a:cubicBezTo>
                  <a:close/>
                </a:path>
              </a:pathLst>
            </a:custGeom>
            <a:solidFill>
              <a:srgbClr val="2093D7"/>
            </a:solidFill>
            <a:ln w="2650" cap="flat">
              <a:noFill/>
              <a:prstDash val="solid"/>
              <a:miter/>
            </a:ln>
          </p:spPr>
          <p:txBody>
            <a:bodyPr rtlCol="0" anchor="ctr"/>
            <a:lstStyle/>
            <a:p>
              <a:endParaRPr lang="en-IN" sz="1800"/>
            </a:p>
          </p:txBody>
        </p:sp>
        <p:sp>
          <p:nvSpPr>
            <p:cNvPr id="10" name="Freeform: Shape 9">
              <a:extLst>
                <a:ext uri="{FF2B5EF4-FFF2-40B4-BE49-F238E27FC236}">
                  <a16:creationId xmlns:a16="http://schemas.microsoft.com/office/drawing/2014/main" id="{2EAD223B-28CA-DCA8-B6B8-EAE95EB7F2A4}"/>
                </a:ext>
              </a:extLst>
            </p:cNvPr>
            <p:cNvSpPr/>
            <p:nvPr/>
          </p:nvSpPr>
          <p:spPr>
            <a:xfrm>
              <a:off x="10027174" y="6541019"/>
              <a:ext cx="45166" cy="70987"/>
            </a:xfrm>
            <a:custGeom>
              <a:avLst/>
              <a:gdLst>
                <a:gd name="connsiteX0" fmla="*/ -55 w 45166"/>
                <a:gd name="connsiteY0" fmla="*/ -42 h 70987"/>
                <a:gd name="connsiteX1" fmla="*/ 15126 w 45166"/>
                <a:gd name="connsiteY1" fmla="*/ -42 h 70987"/>
                <a:gd name="connsiteX2" fmla="*/ 15126 w 45166"/>
                <a:gd name="connsiteY2" fmla="*/ 57512 h 70987"/>
                <a:gd name="connsiteX3" fmla="*/ 45112 w 45166"/>
                <a:gd name="connsiteY3" fmla="*/ 57512 h 70987"/>
                <a:gd name="connsiteX4" fmla="*/ 45112 w 45166"/>
                <a:gd name="connsiteY4" fmla="*/ 70946 h 70987"/>
                <a:gd name="connsiteX5" fmla="*/ -55 w 45166"/>
                <a:gd name="connsiteY5" fmla="*/ 70946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66" h="70987">
                  <a:moveTo>
                    <a:pt x="-55" y="-42"/>
                  </a:moveTo>
                  <a:lnTo>
                    <a:pt x="15126" y="-42"/>
                  </a:lnTo>
                  <a:lnTo>
                    <a:pt x="15126" y="57512"/>
                  </a:lnTo>
                  <a:lnTo>
                    <a:pt x="45112" y="57512"/>
                  </a:lnTo>
                  <a:lnTo>
                    <a:pt x="45112" y="70946"/>
                  </a:lnTo>
                  <a:lnTo>
                    <a:pt x="-55" y="70946"/>
                  </a:lnTo>
                  <a:close/>
                </a:path>
              </a:pathLst>
            </a:custGeom>
            <a:solidFill>
              <a:schemeClr val="tx1"/>
            </a:solidFill>
            <a:ln w="2650" cap="flat">
              <a:noFill/>
              <a:prstDash val="solid"/>
              <a:miter/>
            </a:ln>
          </p:spPr>
          <p:txBody>
            <a:bodyPr rtlCol="0" anchor="ctr"/>
            <a:lstStyle/>
            <a:p>
              <a:endParaRPr lang="en-IN" sz="1800"/>
            </a:p>
          </p:txBody>
        </p:sp>
        <p:sp>
          <p:nvSpPr>
            <p:cNvPr id="11" name="Freeform: Shape 10">
              <a:extLst>
                <a:ext uri="{FF2B5EF4-FFF2-40B4-BE49-F238E27FC236}">
                  <a16:creationId xmlns:a16="http://schemas.microsoft.com/office/drawing/2014/main" id="{983A6DC5-D0D5-EF7A-6581-1558DF4D356B}"/>
                </a:ext>
              </a:extLst>
            </p:cNvPr>
            <p:cNvSpPr/>
            <p:nvPr/>
          </p:nvSpPr>
          <p:spPr>
            <a:xfrm>
              <a:off x="10086581" y="6541019"/>
              <a:ext cx="50110" cy="70853"/>
            </a:xfrm>
            <a:custGeom>
              <a:avLst/>
              <a:gdLst>
                <a:gd name="connsiteX0" fmla="*/ -55 w 50110"/>
                <a:gd name="connsiteY0" fmla="*/ -42 h 70853"/>
                <a:gd name="connsiteX1" fmla="*/ 50056 w 50110"/>
                <a:gd name="connsiteY1" fmla="*/ -42 h 70853"/>
                <a:gd name="connsiteX2" fmla="*/ 50056 w 50110"/>
                <a:gd name="connsiteY2" fmla="*/ 12936 h 70853"/>
                <a:gd name="connsiteX3" fmla="*/ 15126 w 50110"/>
                <a:gd name="connsiteY3" fmla="*/ 12936 h 70853"/>
                <a:gd name="connsiteX4" fmla="*/ 15126 w 50110"/>
                <a:gd name="connsiteY4" fmla="*/ 28332 h 70853"/>
                <a:gd name="connsiteX5" fmla="*/ 49438 w 50110"/>
                <a:gd name="connsiteY5" fmla="*/ 28332 h 70853"/>
                <a:gd name="connsiteX6" fmla="*/ 49438 w 50110"/>
                <a:gd name="connsiteY6" fmla="*/ 41283 h 70853"/>
                <a:gd name="connsiteX7" fmla="*/ 15019 w 50110"/>
                <a:gd name="connsiteY7" fmla="*/ 41283 h 70853"/>
                <a:gd name="connsiteX8" fmla="*/ 15019 w 50110"/>
                <a:gd name="connsiteY8" fmla="*/ 57753 h 70853"/>
                <a:gd name="connsiteX9" fmla="*/ 49948 w 50110"/>
                <a:gd name="connsiteY9" fmla="*/ 57753 h 70853"/>
                <a:gd name="connsiteX10" fmla="*/ 49948 w 50110"/>
                <a:gd name="connsiteY10" fmla="*/ 70812 h 70853"/>
                <a:gd name="connsiteX11" fmla="*/ -55 w 50110"/>
                <a:gd name="connsiteY11"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0" h="70853">
                  <a:moveTo>
                    <a:pt x="-55" y="-42"/>
                  </a:moveTo>
                  <a:lnTo>
                    <a:pt x="50056" y="-42"/>
                  </a:lnTo>
                  <a:lnTo>
                    <a:pt x="50056" y="12936"/>
                  </a:lnTo>
                  <a:lnTo>
                    <a:pt x="15126" y="12936"/>
                  </a:lnTo>
                  <a:lnTo>
                    <a:pt x="15126" y="28332"/>
                  </a:lnTo>
                  <a:lnTo>
                    <a:pt x="49438" y="28332"/>
                  </a:lnTo>
                  <a:lnTo>
                    <a:pt x="49438" y="41283"/>
                  </a:lnTo>
                  <a:lnTo>
                    <a:pt x="15019" y="41283"/>
                  </a:lnTo>
                  <a:lnTo>
                    <a:pt x="15019" y="57753"/>
                  </a:lnTo>
                  <a:lnTo>
                    <a:pt x="49948" y="57753"/>
                  </a:lnTo>
                  <a:lnTo>
                    <a:pt x="49948" y="70812"/>
                  </a:lnTo>
                  <a:lnTo>
                    <a:pt x="-55" y="70812"/>
                  </a:lnTo>
                  <a:close/>
                </a:path>
              </a:pathLst>
            </a:custGeom>
            <a:solidFill>
              <a:schemeClr val="tx1"/>
            </a:solidFill>
            <a:ln w="2650" cap="flat">
              <a:noFill/>
              <a:prstDash val="solid"/>
              <a:miter/>
            </a:ln>
          </p:spPr>
          <p:txBody>
            <a:bodyPr rtlCol="0" anchor="ctr"/>
            <a:lstStyle/>
            <a:p>
              <a:endParaRPr lang="en-IN" sz="1800"/>
            </a:p>
          </p:txBody>
        </p:sp>
        <p:sp>
          <p:nvSpPr>
            <p:cNvPr id="12" name="Freeform: Shape 11">
              <a:extLst>
                <a:ext uri="{FF2B5EF4-FFF2-40B4-BE49-F238E27FC236}">
                  <a16:creationId xmlns:a16="http://schemas.microsoft.com/office/drawing/2014/main" id="{D1A839AE-5102-E8C7-379B-97C37563446A}"/>
                </a:ext>
              </a:extLst>
            </p:cNvPr>
            <p:cNvSpPr/>
            <p:nvPr/>
          </p:nvSpPr>
          <p:spPr>
            <a:xfrm>
              <a:off x="10152356" y="6541019"/>
              <a:ext cx="63410" cy="70853"/>
            </a:xfrm>
            <a:custGeom>
              <a:avLst/>
              <a:gdLst>
                <a:gd name="connsiteX0" fmla="*/ 15019 w 63410"/>
                <a:gd name="connsiteY0" fmla="*/ 23227 h 70853"/>
                <a:gd name="connsiteX1" fmla="*/ 15019 w 63410"/>
                <a:gd name="connsiteY1" fmla="*/ 70812 h 70853"/>
                <a:gd name="connsiteX2" fmla="*/ -55 w 63410"/>
                <a:gd name="connsiteY2" fmla="*/ 70812 h 70853"/>
                <a:gd name="connsiteX3" fmla="*/ -55 w 63410"/>
                <a:gd name="connsiteY3" fmla="*/ -42 h 70853"/>
                <a:gd name="connsiteX4" fmla="*/ 15449 w 63410"/>
                <a:gd name="connsiteY4" fmla="*/ -42 h 70853"/>
                <a:gd name="connsiteX5" fmla="*/ 48256 w 63410"/>
                <a:gd name="connsiteY5" fmla="*/ 45877 h 70853"/>
                <a:gd name="connsiteX6" fmla="*/ 48256 w 63410"/>
                <a:gd name="connsiteY6" fmla="*/ -42 h 70853"/>
                <a:gd name="connsiteX7" fmla="*/ 63356 w 63410"/>
                <a:gd name="connsiteY7" fmla="*/ -42 h 70853"/>
                <a:gd name="connsiteX8" fmla="*/ 63356 w 63410"/>
                <a:gd name="connsiteY8" fmla="*/ 70812 h 70853"/>
                <a:gd name="connsiteX9" fmla="*/ 48820 w 63410"/>
                <a:gd name="connsiteY9"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410" h="70853">
                  <a:moveTo>
                    <a:pt x="15019" y="23227"/>
                  </a:moveTo>
                  <a:lnTo>
                    <a:pt x="15019" y="70812"/>
                  </a:lnTo>
                  <a:lnTo>
                    <a:pt x="-55" y="70812"/>
                  </a:lnTo>
                  <a:lnTo>
                    <a:pt x="-55" y="-42"/>
                  </a:lnTo>
                  <a:lnTo>
                    <a:pt x="15449" y="-42"/>
                  </a:lnTo>
                  <a:lnTo>
                    <a:pt x="48256" y="45877"/>
                  </a:lnTo>
                  <a:lnTo>
                    <a:pt x="48256" y="-42"/>
                  </a:lnTo>
                  <a:lnTo>
                    <a:pt x="63356" y="-42"/>
                  </a:lnTo>
                  <a:lnTo>
                    <a:pt x="63356" y="70812"/>
                  </a:lnTo>
                  <a:lnTo>
                    <a:pt x="48820" y="70812"/>
                  </a:lnTo>
                  <a:close/>
                </a:path>
              </a:pathLst>
            </a:custGeom>
            <a:solidFill>
              <a:schemeClr val="tx1"/>
            </a:solidFill>
            <a:ln w="2650" cap="flat">
              <a:noFill/>
              <a:prstDash val="solid"/>
              <a:miter/>
            </a:ln>
          </p:spPr>
          <p:txBody>
            <a:bodyPr rtlCol="0" anchor="ctr"/>
            <a:lstStyle/>
            <a:p>
              <a:endParaRPr lang="en-IN" sz="1800"/>
            </a:p>
          </p:txBody>
        </p:sp>
        <p:sp>
          <p:nvSpPr>
            <p:cNvPr id="13" name="Freeform: Shape 12">
              <a:extLst>
                <a:ext uri="{FF2B5EF4-FFF2-40B4-BE49-F238E27FC236}">
                  <a16:creationId xmlns:a16="http://schemas.microsoft.com/office/drawing/2014/main" id="{359B1F04-DEDF-0172-8F92-8982056D87FB}"/>
                </a:ext>
              </a:extLst>
            </p:cNvPr>
            <p:cNvSpPr/>
            <p:nvPr/>
          </p:nvSpPr>
          <p:spPr>
            <a:xfrm>
              <a:off x="10230249" y="6541019"/>
              <a:ext cx="65560" cy="70853"/>
            </a:xfrm>
            <a:custGeom>
              <a:avLst/>
              <a:gdLst>
                <a:gd name="connsiteX0" fmla="*/ -55 w 65560"/>
                <a:gd name="connsiteY0" fmla="*/ -42 h 70853"/>
                <a:gd name="connsiteX1" fmla="*/ 27889 w 65560"/>
                <a:gd name="connsiteY1" fmla="*/ -42 h 70853"/>
                <a:gd name="connsiteX2" fmla="*/ 65506 w 65560"/>
                <a:gd name="connsiteY2" fmla="*/ 35452 h 70853"/>
                <a:gd name="connsiteX3" fmla="*/ 27889 w 65560"/>
                <a:gd name="connsiteY3" fmla="*/ 70812 h 70853"/>
                <a:gd name="connsiteX4" fmla="*/ -55 w 65560"/>
                <a:gd name="connsiteY4" fmla="*/ 70812 h 70853"/>
                <a:gd name="connsiteX5" fmla="*/ 27889 w 65560"/>
                <a:gd name="connsiteY5" fmla="*/ 57512 h 70853"/>
                <a:gd name="connsiteX6" fmla="*/ 50077 w 65560"/>
                <a:gd name="connsiteY6" fmla="*/ 37405 h 70853"/>
                <a:gd name="connsiteX7" fmla="*/ 50083 w 65560"/>
                <a:gd name="connsiteY7" fmla="*/ 35452 h 70853"/>
                <a:gd name="connsiteX8" fmla="*/ 27889 w 65560"/>
                <a:gd name="connsiteY8" fmla="*/ 13232 h 70853"/>
                <a:gd name="connsiteX9" fmla="*/ 15046 w 65560"/>
                <a:gd name="connsiteY9" fmla="*/ 13232 h 70853"/>
                <a:gd name="connsiteX10" fmla="*/ 15046 w 65560"/>
                <a:gd name="connsiteY10" fmla="*/ 575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60" h="70853">
                  <a:moveTo>
                    <a:pt x="-55" y="-42"/>
                  </a:moveTo>
                  <a:lnTo>
                    <a:pt x="27889" y="-42"/>
                  </a:lnTo>
                  <a:cubicBezTo>
                    <a:pt x="50083" y="-42"/>
                    <a:pt x="65506" y="14091"/>
                    <a:pt x="65506" y="35452"/>
                  </a:cubicBezTo>
                  <a:cubicBezTo>
                    <a:pt x="65506" y="56813"/>
                    <a:pt x="50110" y="70812"/>
                    <a:pt x="27889" y="70812"/>
                  </a:cubicBezTo>
                  <a:lnTo>
                    <a:pt x="-55" y="70812"/>
                  </a:lnTo>
                  <a:close/>
                  <a:moveTo>
                    <a:pt x="27889" y="57512"/>
                  </a:moveTo>
                  <a:cubicBezTo>
                    <a:pt x="39569" y="58086"/>
                    <a:pt x="49502" y="49084"/>
                    <a:pt x="50077" y="37405"/>
                  </a:cubicBezTo>
                  <a:cubicBezTo>
                    <a:pt x="50110" y="36755"/>
                    <a:pt x="50110" y="36103"/>
                    <a:pt x="50083" y="35452"/>
                  </a:cubicBezTo>
                  <a:cubicBezTo>
                    <a:pt x="50083" y="22904"/>
                    <a:pt x="42425" y="13232"/>
                    <a:pt x="27889" y="13232"/>
                  </a:cubicBezTo>
                  <a:lnTo>
                    <a:pt x="15046" y="13232"/>
                  </a:lnTo>
                  <a:lnTo>
                    <a:pt x="15046" y="57512"/>
                  </a:lnTo>
                  <a:close/>
                </a:path>
              </a:pathLst>
            </a:custGeom>
            <a:solidFill>
              <a:schemeClr val="tx1"/>
            </a:solidFill>
            <a:ln w="2650" cap="flat">
              <a:noFill/>
              <a:prstDash val="solid"/>
              <a:miter/>
            </a:ln>
          </p:spPr>
          <p:txBody>
            <a:bodyPr rtlCol="0" anchor="ctr"/>
            <a:lstStyle/>
            <a:p>
              <a:endParaRPr lang="en-IN" sz="1800"/>
            </a:p>
          </p:txBody>
        </p:sp>
        <p:sp>
          <p:nvSpPr>
            <p:cNvPr id="14" name="Freeform: Shape 13">
              <a:extLst>
                <a:ext uri="{FF2B5EF4-FFF2-40B4-BE49-F238E27FC236}">
                  <a16:creationId xmlns:a16="http://schemas.microsoft.com/office/drawing/2014/main" id="{44BA7713-C31C-DC01-9DF3-718A7600B1FC}"/>
                </a:ext>
              </a:extLst>
            </p:cNvPr>
            <p:cNvSpPr/>
            <p:nvPr/>
          </p:nvSpPr>
          <p:spPr>
            <a:xfrm>
              <a:off x="9946057" y="6541019"/>
              <a:ext cx="67081" cy="70987"/>
            </a:xfrm>
            <a:custGeom>
              <a:avLst/>
              <a:gdLst>
                <a:gd name="connsiteX0" fmla="*/ 53415 w 67081"/>
                <a:gd name="connsiteY0" fmla="*/ 34270 h 70987"/>
                <a:gd name="connsiteX1" fmla="*/ 65640 w 67081"/>
                <a:gd name="connsiteY1" fmla="*/ 18014 h 70987"/>
                <a:gd name="connsiteX2" fmla="*/ 45220 w 67081"/>
                <a:gd name="connsiteY2" fmla="*/ -42 h 70987"/>
                <a:gd name="connsiteX3" fmla="*/ -55 w 67081"/>
                <a:gd name="connsiteY3" fmla="*/ -42 h 70987"/>
                <a:gd name="connsiteX4" fmla="*/ 8006 w 67081"/>
                <a:gd name="connsiteY4" fmla="*/ 9147 h 70987"/>
                <a:gd name="connsiteX5" fmla="*/ 8006 w 67081"/>
                <a:gd name="connsiteY5" fmla="*/ 70946 h 70987"/>
                <a:gd name="connsiteX6" fmla="*/ 46429 w 67081"/>
                <a:gd name="connsiteY6" fmla="*/ 70946 h 70987"/>
                <a:gd name="connsiteX7" fmla="*/ 67010 w 67081"/>
                <a:gd name="connsiteY7" fmla="*/ 51815 h 70987"/>
                <a:gd name="connsiteX8" fmla="*/ 53415 w 67081"/>
                <a:gd name="connsiteY8" fmla="*/ 34270 h 70987"/>
                <a:gd name="connsiteX9" fmla="*/ 23026 w 67081"/>
                <a:gd name="connsiteY9" fmla="*/ 12775 h 70987"/>
                <a:gd name="connsiteX10" fmla="*/ 41834 w 67081"/>
                <a:gd name="connsiteY10" fmla="*/ 12775 h 70987"/>
                <a:gd name="connsiteX11" fmla="*/ 50098 w 67081"/>
                <a:gd name="connsiteY11" fmla="*/ 20122 h 70987"/>
                <a:gd name="connsiteX12" fmla="*/ 42750 w 67081"/>
                <a:gd name="connsiteY12" fmla="*/ 28386 h 70987"/>
                <a:gd name="connsiteX13" fmla="*/ 41834 w 67081"/>
                <a:gd name="connsiteY13" fmla="*/ 28386 h 70987"/>
                <a:gd name="connsiteX14" fmla="*/ 23026 w 67081"/>
                <a:gd name="connsiteY14" fmla="*/ 28386 h 70987"/>
                <a:gd name="connsiteX15" fmla="*/ 42506 w 67081"/>
                <a:gd name="connsiteY15" fmla="*/ 57941 h 70987"/>
                <a:gd name="connsiteX16" fmla="*/ 23026 w 67081"/>
                <a:gd name="connsiteY16" fmla="*/ 57941 h 70987"/>
                <a:gd name="connsiteX17" fmla="*/ 23026 w 67081"/>
                <a:gd name="connsiteY17" fmla="*/ 41283 h 70987"/>
                <a:gd name="connsiteX18" fmla="*/ 42506 w 67081"/>
                <a:gd name="connsiteY18" fmla="*/ 41283 h 70987"/>
                <a:gd name="connsiteX19" fmla="*/ 51597 w 67081"/>
                <a:gd name="connsiteY19" fmla="*/ 48654 h 70987"/>
                <a:gd name="connsiteX20" fmla="*/ 51641 w 67081"/>
                <a:gd name="connsiteY20" fmla="*/ 49558 h 70987"/>
                <a:gd name="connsiteX21" fmla="*/ 42533 w 67081"/>
                <a:gd name="connsiteY21" fmla="*/ 57941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7081" h="70987">
                  <a:moveTo>
                    <a:pt x="53415" y="34270"/>
                  </a:moveTo>
                  <a:cubicBezTo>
                    <a:pt x="60919" y="32573"/>
                    <a:pt x="66092" y="25694"/>
                    <a:pt x="65640" y="18014"/>
                  </a:cubicBezTo>
                  <a:cubicBezTo>
                    <a:pt x="65640" y="8556"/>
                    <a:pt x="58735" y="-42"/>
                    <a:pt x="45220" y="-42"/>
                  </a:cubicBezTo>
                  <a:lnTo>
                    <a:pt x="-55" y="-42"/>
                  </a:lnTo>
                  <a:lnTo>
                    <a:pt x="8006" y="9147"/>
                  </a:lnTo>
                  <a:lnTo>
                    <a:pt x="8006" y="70946"/>
                  </a:lnTo>
                  <a:lnTo>
                    <a:pt x="46429" y="70946"/>
                  </a:lnTo>
                  <a:cubicBezTo>
                    <a:pt x="59863" y="70946"/>
                    <a:pt x="67010" y="62429"/>
                    <a:pt x="67010" y="51815"/>
                  </a:cubicBezTo>
                  <a:cubicBezTo>
                    <a:pt x="67376" y="43430"/>
                    <a:pt x="61626" y="36009"/>
                    <a:pt x="53415" y="34270"/>
                  </a:cubicBezTo>
                  <a:close/>
                  <a:moveTo>
                    <a:pt x="23026" y="12775"/>
                  </a:moveTo>
                  <a:lnTo>
                    <a:pt x="41834" y="12775"/>
                  </a:lnTo>
                  <a:cubicBezTo>
                    <a:pt x="46145" y="12522"/>
                    <a:pt x="49844" y="15811"/>
                    <a:pt x="50098" y="20122"/>
                  </a:cubicBezTo>
                  <a:cubicBezTo>
                    <a:pt x="50351" y="24433"/>
                    <a:pt x="47061" y="28133"/>
                    <a:pt x="42750" y="28386"/>
                  </a:cubicBezTo>
                  <a:cubicBezTo>
                    <a:pt x="42445" y="28404"/>
                    <a:pt x="42139" y="28404"/>
                    <a:pt x="41834" y="28386"/>
                  </a:cubicBezTo>
                  <a:lnTo>
                    <a:pt x="23026" y="28386"/>
                  </a:lnTo>
                  <a:close/>
                  <a:moveTo>
                    <a:pt x="42506" y="57941"/>
                  </a:moveTo>
                  <a:lnTo>
                    <a:pt x="23026" y="57941"/>
                  </a:lnTo>
                  <a:lnTo>
                    <a:pt x="23026" y="41283"/>
                  </a:lnTo>
                  <a:lnTo>
                    <a:pt x="42506" y="41283"/>
                  </a:lnTo>
                  <a:cubicBezTo>
                    <a:pt x="47051" y="40808"/>
                    <a:pt x="51122" y="44108"/>
                    <a:pt x="51597" y="48654"/>
                  </a:cubicBezTo>
                  <a:cubicBezTo>
                    <a:pt x="51628" y="48954"/>
                    <a:pt x="51643" y="49256"/>
                    <a:pt x="51641" y="49558"/>
                  </a:cubicBezTo>
                  <a:cubicBezTo>
                    <a:pt x="51641" y="54663"/>
                    <a:pt x="48256" y="57941"/>
                    <a:pt x="42533" y="57941"/>
                  </a:cubicBezTo>
                  <a:close/>
                </a:path>
              </a:pathLst>
            </a:custGeom>
            <a:solidFill>
              <a:schemeClr val="tx1"/>
            </a:solidFill>
            <a:ln w="2650" cap="flat">
              <a:noFill/>
              <a:prstDash val="solid"/>
              <a:miter/>
            </a:ln>
          </p:spPr>
          <p:txBody>
            <a:bodyPr rtlCol="0" anchor="ctr"/>
            <a:lstStyle/>
            <a:p>
              <a:endParaRPr lang="en-IN" sz="1800"/>
            </a:p>
          </p:txBody>
        </p:sp>
        <p:sp>
          <p:nvSpPr>
            <p:cNvPr id="15" name="Freeform: Shape 14">
              <a:extLst>
                <a:ext uri="{FF2B5EF4-FFF2-40B4-BE49-F238E27FC236}">
                  <a16:creationId xmlns:a16="http://schemas.microsoft.com/office/drawing/2014/main" id="{BF7C75B2-E221-9A9B-2F49-699B828BDC81}"/>
                </a:ext>
              </a:extLst>
            </p:cNvPr>
            <p:cNvSpPr/>
            <p:nvPr/>
          </p:nvSpPr>
          <p:spPr>
            <a:xfrm>
              <a:off x="9939179"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52B8E5"/>
            </a:solidFill>
            <a:ln w="2650" cap="flat">
              <a:noFill/>
              <a:prstDash val="solid"/>
              <a:miter/>
            </a:ln>
          </p:spPr>
          <p:txBody>
            <a:bodyPr rtlCol="0" anchor="ctr"/>
            <a:lstStyle/>
            <a:p>
              <a:endParaRPr lang="en-IN" sz="1800"/>
            </a:p>
          </p:txBody>
        </p:sp>
        <p:sp>
          <p:nvSpPr>
            <p:cNvPr id="16" name="Freeform: Shape 15">
              <a:extLst>
                <a:ext uri="{FF2B5EF4-FFF2-40B4-BE49-F238E27FC236}">
                  <a16:creationId xmlns:a16="http://schemas.microsoft.com/office/drawing/2014/main" id="{3205011B-9EAC-75C3-E359-4413C41BC5C5}"/>
                </a:ext>
              </a:extLst>
            </p:cNvPr>
            <p:cNvSpPr/>
            <p:nvPr/>
          </p:nvSpPr>
          <p:spPr>
            <a:xfrm>
              <a:off x="9939635"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2093D7"/>
            </a:solidFill>
            <a:ln w="2650" cap="flat">
              <a:noFill/>
              <a:prstDash val="solid"/>
              <a:miter/>
            </a:ln>
          </p:spPr>
          <p:txBody>
            <a:bodyPr rtlCol="0" anchor="ctr"/>
            <a:lstStyle/>
            <a:p>
              <a:endParaRPr lang="en-IN" sz="1800"/>
            </a:p>
          </p:txBody>
        </p:sp>
      </p:grpSp>
      <p:sp>
        <p:nvSpPr>
          <p:cNvPr id="4" name="TextBox 3">
            <a:extLst>
              <a:ext uri="{FF2B5EF4-FFF2-40B4-BE49-F238E27FC236}">
                <a16:creationId xmlns:a16="http://schemas.microsoft.com/office/drawing/2014/main" id="{9C09B0D0-7885-C2F2-E743-56FCD96867F5}"/>
              </a:ext>
            </a:extLst>
          </p:cNvPr>
          <p:cNvSpPr txBox="1"/>
          <p:nvPr userDrawn="1"/>
        </p:nvSpPr>
        <p:spPr>
          <a:xfrm>
            <a:off x="10555789" y="6477896"/>
            <a:ext cx="1414519" cy="202333"/>
          </a:xfrm>
          <a:prstGeom prst="rect">
            <a:avLst/>
          </a:prstGeom>
          <a:noFill/>
        </p:spPr>
        <p:txBody>
          <a:bodyPr wrap="square">
            <a:spAutoFit/>
          </a:bodyPr>
          <a:lstStyle/>
          <a:p>
            <a:r>
              <a:rPr lang="en-US" sz="700" b="0" i="0">
                <a:solidFill>
                  <a:schemeClr val="tx1"/>
                </a:solidFill>
                <a:effectLst/>
                <a:latin typeface="+mn-lt"/>
              </a:rPr>
              <a:t>Copyright 2023 Blend360.</a:t>
            </a:r>
            <a:endParaRPr lang="en-IN" sz="700">
              <a:solidFill>
                <a:schemeClr val="tx1"/>
              </a:solidFill>
              <a:latin typeface="+mn-lt"/>
            </a:endParaRPr>
          </a:p>
        </p:txBody>
      </p:sp>
      <p:sp>
        <p:nvSpPr>
          <p:cNvPr id="21" name="Title 20">
            <a:extLst>
              <a:ext uri="{FF2B5EF4-FFF2-40B4-BE49-F238E27FC236}">
                <a16:creationId xmlns:a16="http://schemas.microsoft.com/office/drawing/2014/main" id="{33938A00-11F3-CBD8-BACF-5511654EBCE8}"/>
              </a:ext>
            </a:extLst>
          </p:cNvPr>
          <p:cNvSpPr>
            <a:spLocks noGrp="1"/>
          </p:cNvSpPr>
          <p:nvPr>
            <p:ph type="title"/>
          </p:nvPr>
        </p:nvSpPr>
        <p:spPr>
          <a:xfrm>
            <a:off x="838091" y="500929"/>
            <a:ext cx="6041647" cy="1300713"/>
          </a:xfrm>
          <a:prstGeom prst="rect">
            <a:avLst/>
          </a:prstGeom>
        </p:spPr>
        <p:txBody>
          <a:bodyPr/>
          <a:lstStyle>
            <a:lvl1pPr>
              <a:defRPr sz="2800"/>
            </a:lvl1pPr>
          </a:lstStyle>
          <a:p>
            <a:r>
              <a:rPr lang="en-US"/>
              <a:t>Click to edit Master title style</a:t>
            </a:r>
            <a:endParaRPr lang="en-IN"/>
          </a:p>
        </p:txBody>
      </p:sp>
      <p:sp>
        <p:nvSpPr>
          <p:cNvPr id="22" name="Rectangle 21">
            <a:extLst>
              <a:ext uri="{FF2B5EF4-FFF2-40B4-BE49-F238E27FC236}">
                <a16:creationId xmlns:a16="http://schemas.microsoft.com/office/drawing/2014/main" id="{7C72E221-C5E9-6960-1A25-D886A6207ECD}"/>
              </a:ext>
            </a:extLst>
          </p:cNvPr>
          <p:cNvSpPr/>
          <p:nvPr userDrawn="1"/>
        </p:nvSpPr>
        <p:spPr>
          <a:xfrm>
            <a:off x="1007242" y="298021"/>
            <a:ext cx="360882"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bg1"/>
              </a:solidFill>
            </a:endParaRPr>
          </a:p>
        </p:txBody>
      </p:sp>
    </p:spTree>
    <p:extLst>
      <p:ext uri="{BB962C8B-B14F-4D97-AF65-F5344CB8AC3E}">
        <p14:creationId xmlns:p14="http://schemas.microsoft.com/office/powerpoint/2010/main" val="13332022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pecial Inf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06972E-A6C4-11AD-14F1-AFC06B7D6EF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1999" cy="6858893"/>
          </a:xfrm>
          <a:prstGeom prst="rect">
            <a:avLst/>
          </a:prstGeom>
        </p:spPr>
      </p:pic>
      <p:sp>
        <p:nvSpPr>
          <p:cNvPr id="18" name="Rectangle 17">
            <a:extLst>
              <a:ext uri="{FF2B5EF4-FFF2-40B4-BE49-F238E27FC236}">
                <a16:creationId xmlns:a16="http://schemas.microsoft.com/office/drawing/2014/main" id="{3BB1A4CC-EBA3-97B3-721F-1201E3109928}"/>
              </a:ext>
            </a:extLst>
          </p:cNvPr>
          <p:cNvSpPr/>
          <p:nvPr userDrawn="1"/>
        </p:nvSpPr>
        <p:spPr>
          <a:xfrm>
            <a:off x="0" y="0"/>
            <a:ext cx="12191206" cy="6858000"/>
          </a:xfrm>
          <a:prstGeom prst="rect">
            <a:avLst/>
          </a:prstGeom>
          <a:gradFill>
            <a:gsLst>
              <a:gs pos="0">
                <a:schemeClr val="bg2"/>
              </a:gs>
              <a:gs pos="45000">
                <a:srgbClr val="08083B"/>
              </a:gs>
              <a:gs pos="100000">
                <a:schemeClr val="bg2">
                  <a:alpha val="83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bg1"/>
              </a:solidFill>
            </a:endParaRPr>
          </a:p>
        </p:txBody>
      </p:sp>
      <p:grpSp>
        <p:nvGrpSpPr>
          <p:cNvPr id="17" name="Group 16">
            <a:extLst>
              <a:ext uri="{FF2B5EF4-FFF2-40B4-BE49-F238E27FC236}">
                <a16:creationId xmlns:a16="http://schemas.microsoft.com/office/drawing/2014/main" id="{331F3F4E-D1D4-0788-AB9F-A45B341D2BB6}"/>
              </a:ext>
            </a:extLst>
          </p:cNvPr>
          <p:cNvGrpSpPr/>
          <p:nvPr userDrawn="1"/>
        </p:nvGrpSpPr>
        <p:grpSpPr>
          <a:xfrm>
            <a:off x="9937885" y="6473443"/>
            <a:ext cx="619143" cy="206058"/>
            <a:chOff x="9939179" y="6473443"/>
            <a:chExt cx="619224" cy="206058"/>
          </a:xfrm>
        </p:grpSpPr>
        <p:sp>
          <p:nvSpPr>
            <p:cNvPr id="6" name="Freeform: Shape 5">
              <a:extLst>
                <a:ext uri="{FF2B5EF4-FFF2-40B4-BE49-F238E27FC236}">
                  <a16:creationId xmlns:a16="http://schemas.microsoft.com/office/drawing/2014/main" id="{E63B322E-DF3A-3542-289B-EC696BE04BB6}"/>
                </a:ext>
              </a:extLst>
            </p:cNvPr>
            <p:cNvSpPr/>
            <p:nvPr/>
          </p:nvSpPr>
          <p:spPr>
            <a:xfrm>
              <a:off x="10357071" y="6473443"/>
              <a:ext cx="201332" cy="206058"/>
            </a:xfrm>
            <a:custGeom>
              <a:avLst/>
              <a:gdLst>
                <a:gd name="connsiteX0" fmla="*/ 98339 w 201332"/>
                <a:gd name="connsiteY0" fmla="*/ 206017 h 206058"/>
                <a:gd name="connsiteX1" fmla="*/ -55 w 201332"/>
                <a:gd name="connsiteY1" fmla="*/ 133766 h 206058"/>
                <a:gd name="connsiteX2" fmla="*/ 9215 w 201332"/>
                <a:gd name="connsiteY2" fmla="*/ 130865 h 206058"/>
                <a:gd name="connsiteX3" fmla="*/ 126165 w 201332"/>
                <a:gd name="connsiteY3" fmla="*/ 192008 h 206058"/>
                <a:gd name="connsiteX4" fmla="*/ 187308 w 201332"/>
                <a:gd name="connsiteY4" fmla="*/ 75058 h 206058"/>
                <a:gd name="connsiteX5" fmla="*/ 70358 w 201332"/>
                <a:gd name="connsiteY5" fmla="*/ 13915 h 206058"/>
                <a:gd name="connsiteX6" fmla="*/ 9215 w 201332"/>
                <a:gd name="connsiteY6" fmla="*/ 75058 h 206058"/>
                <a:gd name="connsiteX7" fmla="*/ -55 w 201332"/>
                <a:gd name="connsiteY7" fmla="*/ 72156 h 206058"/>
                <a:gd name="connsiteX8" fmla="*/ 129080 w 201332"/>
                <a:gd name="connsiteY8" fmla="*/ 4712 h 206058"/>
                <a:gd name="connsiteX9" fmla="*/ 196524 w 201332"/>
                <a:gd name="connsiteY9" fmla="*/ 133847 h 206058"/>
                <a:gd name="connsiteX10" fmla="*/ 98339 w 201332"/>
                <a:gd name="connsiteY10" fmla="*/ 206017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332" h="206058">
                  <a:moveTo>
                    <a:pt x="98339" y="206017"/>
                  </a:moveTo>
                  <a:cubicBezTo>
                    <a:pt x="53291" y="205982"/>
                    <a:pt x="13466" y="176741"/>
                    <a:pt x="-55" y="133766"/>
                  </a:cubicBezTo>
                  <a:lnTo>
                    <a:pt x="9215" y="130865"/>
                  </a:lnTo>
                  <a:cubicBezTo>
                    <a:pt x="24624" y="180043"/>
                    <a:pt x="76987" y="207417"/>
                    <a:pt x="126165" y="192008"/>
                  </a:cubicBezTo>
                  <a:cubicBezTo>
                    <a:pt x="175343" y="176598"/>
                    <a:pt x="202717" y="124237"/>
                    <a:pt x="187308" y="75058"/>
                  </a:cubicBezTo>
                  <a:cubicBezTo>
                    <a:pt x="171896" y="25879"/>
                    <a:pt x="119536" y="-1496"/>
                    <a:pt x="70358" y="13915"/>
                  </a:cubicBezTo>
                  <a:cubicBezTo>
                    <a:pt x="41195" y="23053"/>
                    <a:pt x="18353" y="45894"/>
                    <a:pt x="9215" y="75058"/>
                  </a:cubicBezTo>
                  <a:lnTo>
                    <a:pt x="-55" y="72156"/>
                  </a:lnTo>
                  <a:cubicBezTo>
                    <a:pt x="16980" y="17872"/>
                    <a:pt x="74797" y="-12323"/>
                    <a:pt x="129080" y="4712"/>
                  </a:cubicBezTo>
                  <a:cubicBezTo>
                    <a:pt x="183363" y="21748"/>
                    <a:pt x="213559" y="79563"/>
                    <a:pt x="196524" y="133847"/>
                  </a:cubicBezTo>
                  <a:cubicBezTo>
                    <a:pt x="183057" y="176757"/>
                    <a:pt x="143313" y="205971"/>
                    <a:pt x="98339" y="206017"/>
                  </a:cubicBezTo>
                  <a:close/>
                </a:path>
              </a:pathLst>
            </a:custGeom>
            <a:solidFill>
              <a:srgbClr val="2093D7">
                <a:alpha val="25000"/>
              </a:srgbClr>
            </a:solidFill>
            <a:ln w="2650" cap="flat">
              <a:noFill/>
              <a:prstDash val="solid"/>
              <a:miter/>
            </a:ln>
          </p:spPr>
          <p:txBody>
            <a:bodyPr rtlCol="0" anchor="ctr"/>
            <a:lstStyle/>
            <a:p>
              <a:endParaRPr lang="en-IN" sz="1800"/>
            </a:p>
          </p:txBody>
        </p:sp>
        <p:sp>
          <p:nvSpPr>
            <p:cNvPr id="7" name="Freeform: Shape 6">
              <a:extLst>
                <a:ext uri="{FF2B5EF4-FFF2-40B4-BE49-F238E27FC236}">
                  <a16:creationId xmlns:a16="http://schemas.microsoft.com/office/drawing/2014/main" id="{49EBC09D-1DDF-1351-1C7B-FA6816D99731}"/>
                </a:ext>
              </a:extLst>
            </p:cNvPr>
            <p:cNvSpPr/>
            <p:nvPr/>
          </p:nvSpPr>
          <p:spPr>
            <a:xfrm>
              <a:off x="10308948" y="6535261"/>
              <a:ext cx="63195" cy="82684"/>
            </a:xfrm>
            <a:custGeom>
              <a:avLst/>
              <a:gdLst>
                <a:gd name="connsiteX0" fmla="*/ 8812 w 63195"/>
                <a:gd name="connsiteY0" fmla="*/ 58675 h 82684"/>
                <a:gd name="connsiteX1" fmla="*/ 30898 w 63195"/>
                <a:gd name="connsiteY1" fmla="*/ 67757 h 82684"/>
                <a:gd name="connsiteX2" fmla="*/ 45999 w 63195"/>
                <a:gd name="connsiteY2" fmla="*/ 57439 h 82684"/>
                <a:gd name="connsiteX3" fmla="*/ 29877 w 63195"/>
                <a:gd name="connsiteY3" fmla="*/ 47954 h 82684"/>
                <a:gd name="connsiteX4" fmla="*/ 19909 w 63195"/>
                <a:gd name="connsiteY4" fmla="*/ 47954 h 82684"/>
                <a:gd name="connsiteX5" fmla="*/ 19909 w 63195"/>
                <a:gd name="connsiteY5" fmla="*/ 33230 h 82684"/>
                <a:gd name="connsiteX6" fmla="*/ 29877 w 63195"/>
                <a:gd name="connsiteY6" fmla="*/ 33230 h 82684"/>
                <a:gd name="connsiteX7" fmla="*/ 44628 w 63195"/>
                <a:gd name="connsiteY7" fmla="*/ 24337 h 82684"/>
                <a:gd name="connsiteX8" fmla="*/ 29743 w 63195"/>
                <a:gd name="connsiteY8" fmla="*/ 14718 h 82684"/>
                <a:gd name="connsiteX9" fmla="*/ 9350 w 63195"/>
                <a:gd name="connsiteY9" fmla="*/ 23128 h 82684"/>
                <a:gd name="connsiteX10" fmla="*/ 940 w 63195"/>
                <a:gd name="connsiteY10" fmla="*/ 12595 h 82684"/>
                <a:gd name="connsiteX11" fmla="*/ 31597 w 63195"/>
                <a:gd name="connsiteY11" fmla="*/ -7 h 82684"/>
                <a:gd name="connsiteX12" fmla="*/ 61851 w 63195"/>
                <a:gd name="connsiteY12" fmla="*/ 21703 h 82684"/>
                <a:gd name="connsiteX13" fmla="*/ 44333 w 63195"/>
                <a:gd name="connsiteY13" fmla="*/ 39948 h 82684"/>
                <a:gd name="connsiteX14" fmla="*/ 63141 w 63195"/>
                <a:gd name="connsiteY14" fmla="*/ 59159 h 82684"/>
                <a:gd name="connsiteX15" fmla="*/ 31543 w 63195"/>
                <a:gd name="connsiteY15" fmla="*/ 82642 h 82684"/>
                <a:gd name="connsiteX16" fmla="*/ -55 w 63195"/>
                <a:gd name="connsiteY16" fmla="*/ 69799 h 82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195" h="82684">
                  <a:moveTo>
                    <a:pt x="8812" y="58675"/>
                  </a:moveTo>
                  <a:cubicBezTo>
                    <a:pt x="14713" y="64460"/>
                    <a:pt x="22636" y="67718"/>
                    <a:pt x="30898" y="67757"/>
                  </a:cubicBezTo>
                  <a:cubicBezTo>
                    <a:pt x="40598" y="67757"/>
                    <a:pt x="45999" y="63565"/>
                    <a:pt x="45999" y="57439"/>
                  </a:cubicBezTo>
                  <a:cubicBezTo>
                    <a:pt x="45999" y="51313"/>
                    <a:pt x="41082" y="47954"/>
                    <a:pt x="29877" y="47954"/>
                  </a:cubicBezTo>
                  <a:cubicBezTo>
                    <a:pt x="26519" y="47954"/>
                    <a:pt x="21118" y="47954"/>
                    <a:pt x="19909" y="47954"/>
                  </a:cubicBezTo>
                  <a:lnTo>
                    <a:pt x="19909" y="33230"/>
                  </a:lnTo>
                  <a:cubicBezTo>
                    <a:pt x="21360" y="33230"/>
                    <a:pt x="26868" y="33230"/>
                    <a:pt x="29877" y="33230"/>
                  </a:cubicBezTo>
                  <a:cubicBezTo>
                    <a:pt x="38798" y="33230"/>
                    <a:pt x="44628" y="30355"/>
                    <a:pt x="44628" y="24337"/>
                  </a:cubicBezTo>
                  <a:cubicBezTo>
                    <a:pt x="44628" y="18318"/>
                    <a:pt x="38153" y="14718"/>
                    <a:pt x="29743" y="14718"/>
                  </a:cubicBezTo>
                  <a:cubicBezTo>
                    <a:pt x="22110" y="14753"/>
                    <a:pt x="14790" y="17771"/>
                    <a:pt x="9350" y="23128"/>
                  </a:cubicBezTo>
                  <a:lnTo>
                    <a:pt x="940" y="12595"/>
                  </a:lnTo>
                  <a:cubicBezTo>
                    <a:pt x="8823" y="4111"/>
                    <a:pt x="20027" y="-494"/>
                    <a:pt x="31597" y="-7"/>
                  </a:cubicBezTo>
                  <a:cubicBezTo>
                    <a:pt x="50405" y="-7"/>
                    <a:pt x="61851" y="8376"/>
                    <a:pt x="61851" y="21703"/>
                  </a:cubicBezTo>
                  <a:cubicBezTo>
                    <a:pt x="61851" y="31806"/>
                    <a:pt x="53200" y="38389"/>
                    <a:pt x="44333" y="39948"/>
                  </a:cubicBezTo>
                  <a:cubicBezTo>
                    <a:pt x="52394" y="40754"/>
                    <a:pt x="63141" y="47148"/>
                    <a:pt x="63141" y="59159"/>
                  </a:cubicBezTo>
                  <a:cubicBezTo>
                    <a:pt x="63141" y="72916"/>
                    <a:pt x="50781" y="82642"/>
                    <a:pt x="31543" y="82642"/>
                  </a:cubicBezTo>
                  <a:cubicBezTo>
                    <a:pt x="16792" y="82642"/>
                    <a:pt x="5857" y="76973"/>
                    <a:pt x="-55" y="69799"/>
                  </a:cubicBezTo>
                  <a:close/>
                </a:path>
              </a:pathLst>
            </a:custGeom>
            <a:solidFill>
              <a:srgbClr val="2093D7"/>
            </a:solidFill>
            <a:ln w="2650" cap="flat">
              <a:noFill/>
              <a:prstDash val="solid"/>
              <a:miter/>
            </a:ln>
          </p:spPr>
          <p:txBody>
            <a:bodyPr rtlCol="0" anchor="ctr"/>
            <a:lstStyle/>
            <a:p>
              <a:endParaRPr lang="en-IN" sz="1800"/>
            </a:p>
          </p:txBody>
        </p:sp>
        <p:sp>
          <p:nvSpPr>
            <p:cNvPr id="8" name="Freeform: Shape 7">
              <a:extLst>
                <a:ext uri="{FF2B5EF4-FFF2-40B4-BE49-F238E27FC236}">
                  <a16:creationId xmlns:a16="http://schemas.microsoft.com/office/drawing/2014/main" id="{8E8B66A2-346C-02BB-BF4F-FD0F7879BD39}"/>
                </a:ext>
              </a:extLst>
            </p:cNvPr>
            <p:cNvSpPr/>
            <p:nvPr/>
          </p:nvSpPr>
          <p:spPr>
            <a:xfrm>
              <a:off x="10386949" y="6535291"/>
              <a:ext cx="65183" cy="82681"/>
            </a:xfrm>
            <a:custGeom>
              <a:avLst/>
              <a:gdLst>
                <a:gd name="connsiteX0" fmla="*/ 37374 w 65183"/>
                <a:gd name="connsiteY0" fmla="*/ -36 h 82681"/>
                <a:gd name="connsiteX1" fmla="*/ 61018 w 65183"/>
                <a:gd name="connsiteY1" fmla="*/ 8239 h 82681"/>
                <a:gd name="connsiteX2" fmla="*/ 53361 w 65183"/>
                <a:gd name="connsiteY2" fmla="*/ 21083 h 82681"/>
                <a:gd name="connsiteX3" fmla="*/ 37374 w 65183"/>
                <a:gd name="connsiteY3" fmla="*/ 14715 h 82681"/>
                <a:gd name="connsiteX4" fmla="*/ 17356 w 65183"/>
                <a:gd name="connsiteY4" fmla="*/ 37876 h 82681"/>
                <a:gd name="connsiteX5" fmla="*/ 17356 w 65183"/>
                <a:gd name="connsiteY5" fmla="*/ 39569 h 82681"/>
                <a:gd name="connsiteX6" fmla="*/ 37884 w 65183"/>
                <a:gd name="connsiteY6" fmla="*/ 29358 h 82681"/>
                <a:gd name="connsiteX7" fmla="*/ 65129 w 65183"/>
                <a:gd name="connsiteY7" fmla="*/ 55180 h 82681"/>
                <a:gd name="connsiteX8" fmla="*/ 34526 w 65183"/>
                <a:gd name="connsiteY8" fmla="*/ 82640 h 82681"/>
                <a:gd name="connsiteX9" fmla="*/ -55 w 65183"/>
                <a:gd name="connsiteY9" fmla="*/ 41342 h 82681"/>
                <a:gd name="connsiteX10" fmla="*/ 37374 w 65183"/>
                <a:gd name="connsiteY10" fmla="*/ -36 h 82681"/>
                <a:gd name="connsiteX11" fmla="*/ 33075 w 65183"/>
                <a:gd name="connsiteY11" fmla="*/ 43545 h 82681"/>
                <a:gd name="connsiteX12" fmla="*/ 17464 w 65183"/>
                <a:gd name="connsiteY12" fmla="*/ 51230 h 82681"/>
                <a:gd name="connsiteX13" fmla="*/ 33800 w 65183"/>
                <a:gd name="connsiteY13" fmla="*/ 67781 h 82681"/>
                <a:gd name="connsiteX14" fmla="*/ 47960 w 65183"/>
                <a:gd name="connsiteY14" fmla="*/ 55905 h 82681"/>
                <a:gd name="connsiteX15" fmla="*/ 33075 w 65183"/>
                <a:gd name="connsiteY15" fmla="*/ 43545 h 8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183" h="82681">
                  <a:moveTo>
                    <a:pt x="37374" y="-36"/>
                  </a:moveTo>
                  <a:cubicBezTo>
                    <a:pt x="45991" y="-187"/>
                    <a:pt x="54376" y="2748"/>
                    <a:pt x="61018" y="8239"/>
                  </a:cubicBezTo>
                  <a:lnTo>
                    <a:pt x="53361" y="21083"/>
                  </a:lnTo>
                  <a:cubicBezTo>
                    <a:pt x="49150" y="16827"/>
                    <a:pt x="43357" y="14519"/>
                    <a:pt x="37374" y="14715"/>
                  </a:cubicBezTo>
                  <a:cubicBezTo>
                    <a:pt x="25229" y="14715"/>
                    <a:pt x="17356" y="25167"/>
                    <a:pt x="17356" y="37876"/>
                  </a:cubicBezTo>
                  <a:cubicBezTo>
                    <a:pt x="17289" y="38438"/>
                    <a:pt x="17289" y="39006"/>
                    <a:pt x="17356" y="39569"/>
                  </a:cubicBezTo>
                  <a:cubicBezTo>
                    <a:pt x="22244" y="33164"/>
                    <a:pt x="29829" y="29392"/>
                    <a:pt x="37884" y="29358"/>
                  </a:cubicBezTo>
                  <a:cubicBezTo>
                    <a:pt x="52286" y="29358"/>
                    <a:pt x="65129" y="38118"/>
                    <a:pt x="65129" y="55180"/>
                  </a:cubicBezTo>
                  <a:cubicBezTo>
                    <a:pt x="65129" y="70764"/>
                    <a:pt x="52770" y="82640"/>
                    <a:pt x="34526" y="82640"/>
                  </a:cubicBezTo>
                  <a:cubicBezTo>
                    <a:pt x="10156" y="82640"/>
                    <a:pt x="-55" y="63831"/>
                    <a:pt x="-55" y="41342"/>
                  </a:cubicBezTo>
                  <a:cubicBezTo>
                    <a:pt x="53" y="17106"/>
                    <a:pt x="13729" y="-36"/>
                    <a:pt x="37374" y="-36"/>
                  </a:cubicBezTo>
                  <a:close/>
                  <a:moveTo>
                    <a:pt x="33075" y="43545"/>
                  </a:moveTo>
                  <a:cubicBezTo>
                    <a:pt x="26986" y="43655"/>
                    <a:pt x="21263" y="46472"/>
                    <a:pt x="17464" y="51230"/>
                  </a:cubicBezTo>
                  <a:cubicBezTo>
                    <a:pt x="18189" y="58914"/>
                    <a:pt x="22515" y="67781"/>
                    <a:pt x="33800" y="67781"/>
                  </a:cubicBezTo>
                  <a:cubicBezTo>
                    <a:pt x="43016" y="67781"/>
                    <a:pt x="47960" y="61548"/>
                    <a:pt x="47960" y="55905"/>
                  </a:cubicBezTo>
                  <a:cubicBezTo>
                    <a:pt x="47960" y="47253"/>
                    <a:pt x="40867" y="43545"/>
                    <a:pt x="33075" y="43545"/>
                  </a:cubicBezTo>
                  <a:close/>
                </a:path>
              </a:pathLst>
            </a:custGeom>
            <a:solidFill>
              <a:srgbClr val="2093D7"/>
            </a:solidFill>
            <a:ln w="2650" cap="flat">
              <a:noFill/>
              <a:prstDash val="solid"/>
              <a:miter/>
            </a:ln>
          </p:spPr>
          <p:txBody>
            <a:bodyPr rtlCol="0" anchor="ctr"/>
            <a:lstStyle/>
            <a:p>
              <a:endParaRPr lang="en-IN" sz="1800"/>
            </a:p>
          </p:txBody>
        </p:sp>
        <p:sp>
          <p:nvSpPr>
            <p:cNvPr id="9" name="Freeform: Shape 8">
              <a:extLst>
                <a:ext uri="{FF2B5EF4-FFF2-40B4-BE49-F238E27FC236}">
                  <a16:creationId xmlns:a16="http://schemas.microsoft.com/office/drawing/2014/main" id="{A12D419E-3C74-27DF-09CD-64123CED72F4}"/>
                </a:ext>
              </a:extLst>
            </p:cNvPr>
            <p:cNvSpPr/>
            <p:nvPr/>
          </p:nvSpPr>
          <p:spPr>
            <a:xfrm>
              <a:off x="10465997" y="6535296"/>
              <a:ext cx="66258" cy="82702"/>
            </a:xfrm>
            <a:custGeom>
              <a:avLst/>
              <a:gdLst>
                <a:gd name="connsiteX0" fmla="*/ 33075 w 66258"/>
                <a:gd name="connsiteY0" fmla="*/ -42 h 82702"/>
                <a:gd name="connsiteX1" fmla="*/ 66204 w 66258"/>
                <a:gd name="connsiteY1" fmla="*/ 41256 h 82702"/>
                <a:gd name="connsiteX2" fmla="*/ 33075 w 66258"/>
                <a:gd name="connsiteY2" fmla="*/ 82661 h 82702"/>
                <a:gd name="connsiteX3" fmla="*/ -55 w 66258"/>
                <a:gd name="connsiteY3" fmla="*/ 41256 h 82702"/>
                <a:gd name="connsiteX4" fmla="*/ 33075 w 66258"/>
                <a:gd name="connsiteY4" fmla="*/ -42 h 82702"/>
                <a:gd name="connsiteX5" fmla="*/ 33075 w 66258"/>
                <a:gd name="connsiteY5" fmla="*/ 15059 h 82702"/>
                <a:gd name="connsiteX6" fmla="*/ 17249 w 66258"/>
                <a:gd name="connsiteY6" fmla="*/ 41229 h 82702"/>
                <a:gd name="connsiteX7" fmla="*/ 33075 w 66258"/>
                <a:gd name="connsiteY7" fmla="*/ 67534 h 82702"/>
                <a:gd name="connsiteX8" fmla="*/ 48793 w 66258"/>
                <a:gd name="connsiteY8" fmla="*/ 41229 h 82702"/>
                <a:gd name="connsiteX9" fmla="*/ 33075 w 66258"/>
                <a:gd name="connsiteY9" fmla="*/ 15059 h 8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58" h="82702">
                  <a:moveTo>
                    <a:pt x="33075" y="-42"/>
                  </a:moveTo>
                  <a:cubicBezTo>
                    <a:pt x="55886" y="-42"/>
                    <a:pt x="66204" y="20594"/>
                    <a:pt x="66204" y="41256"/>
                  </a:cubicBezTo>
                  <a:cubicBezTo>
                    <a:pt x="66204" y="61918"/>
                    <a:pt x="55913" y="82661"/>
                    <a:pt x="33075" y="82661"/>
                  </a:cubicBezTo>
                  <a:cubicBezTo>
                    <a:pt x="10236" y="82661"/>
                    <a:pt x="-55" y="61918"/>
                    <a:pt x="-55" y="41256"/>
                  </a:cubicBezTo>
                  <a:cubicBezTo>
                    <a:pt x="-55" y="20594"/>
                    <a:pt x="10182" y="-42"/>
                    <a:pt x="33075" y="-42"/>
                  </a:cubicBezTo>
                  <a:close/>
                  <a:moveTo>
                    <a:pt x="33075" y="15059"/>
                  </a:moveTo>
                  <a:cubicBezTo>
                    <a:pt x="21548" y="15059"/>
                    <a:pt x="17249" y="26478"/>
                    <a:pt x="17249" y="41229"/>
                  </a:cubicBezTo>
                  <a:cubicBezTo>
                    <a:pt x="17249" y="55980"/>
                    <a:pt x="21548" y="67534"/>
                    <a:pt x="33075" y="67534"/>
                  </a:cubicBezTo>
                  <a:cubicBezTo>
                    <a:pt x="44602" y="67534"/>
                    <a:pt x="48793" y="56007"/>
                    <a:pt x="48793" y="41229"/>
                  </a:cubicBezTo>
                  <a:cubicBezTo>
                    <a:pt x="48793" y="26451"/>
                    <a:pt x="44521" y="15059"/>
                    <a:pt x="33075" y="15059"/>
                  </a:cubicBezTo>
                  <a:close/>
                </a:path>
              </a:pathLst>
            </a:custGeom>
            <a:solidFill>
              <a:srgbClr val="2093D7"/>
            </a:solidFill>
            <a:ln w="2650" cap="flat">
              <a:noFill/>
              <a:prstDash val="solid"/>
              <a:miter/>
            </a:ln>
          </p:spPr>
          <p:txBody>
            <a:bodyPr rtlCol="0" anchor="ctr"/>
            <a:lstStyle/>
            <a:p>
              <a:endParaRPr lang="en-IN" sz="1800"/>
            </a:p>
          </p:txBody>
        </p:sp>
        <p:sp>
          <p:nvSpPr>
            <p:cNvPr id="10" name="Freeform: Shape 9">
              <a:extLst>
                <a:ext uri="{FF2B5EF4-FFF2-40B4-BE49-F238E27FC236}">
                  <a16:creationId xmlns:a16="http://schemas.microsoft.com/office/drawing/2014/main" id="{2EAD223B-28CA-DCA8-B6B8-EAE95EB7F2A4}"/>
                </a:ext>
              </a:extLst>
            </p:cNvPr>
            <p:cNvSpPr/>
            <p:nvPr/>
          </p:nvSpPr>
          <p:spPr>
            <a:xfrm>
              <a:off x="10027174" y="6541019"/>
              <a:ext cx="45166" cy="70987"/>
            </a:xfrm>
            <a:custGeom>
              <a:avLst/>
              <a:gdLst>
                <a:gd name="connsiteX0" fmla="*/ -55 w 45166"/>
                <a:gd name="connsiteY0" fmla="*/ -42 h 70987"/>
                <a:gd name="connsiteX1" fmla="*/ 15126 w 45166"/>
                <a:gd name="connsiteY1" fmla="*/ -42 h 70987"/>
                <a:gd name="connsiteX2" fmla="*/ 15126 w 45166"/>
                <a:gd name="connsiteY2" fmla="*/ 57512 h 70987"/>
                <a:gd name="connsiteX3" fmla="*/ 45112 w 45166"/>
                <a:gd name="connsiteY3" fmla="*/ 57512 h 70987"/>
                <a:gd name="connsiteX4" fmla="*/ 45112 w 45166"/>
                <a:gd name="connsiteY4" fmla="*/ 70946 h 70987"/>
                <a:gd name="connsiteX5" fmla="*/ -55 w 45166"/>
                <a:gd name="connsiteY5" fmla="*/ 70946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66" h="70987">
                  <a:moveTo>
                    <a:pt x="-55" y="-42"/>
                  </a:moveTo>
                  <a:lnTo>
                    <a:pt x="15126" y="-42"/>
                  </a:lnTo>
                  <a:lnTo>
                    <a:pt x="15126" y="57512"/>
                  </a:lnTo>
                  <a:lnTo>
                    <a:pt x="45112" y="57512"/>
                  </a:lnTo>
                  <a:lnTo>
                    <a:pt x="45112" y="70946"/>
                  </a:lnTo>
                  <a:lnTo>
                    <a:pt x="-55" y="70946"/>
                  </a:lnTo>
                  <a:close/>
                </a:path>
              </a:pathLst>
            </a:custGeom>
            <a:solidFill>
              <a:schemeClr val="tx1"/>
            </a:solidFill>
            <a:ln w="2650" cap="flat">
              <a:noFill/>
              <a:prstDash val="solid"/>
              <a:miter/>
            </a:ln>
          </p:spPr>
          <p:txBody>
            <a:bodyPr rtlCol="0" anchor="ctr"/>
            <a:lstStyle/>
            <a:p>
              <a:endParaRPr lang="en-IN" sz="1800"/>
            </a:p>
          </p:txBody>
        </p:sp>
        <p:sp>
          <p:nvSpPr>
            <p:cNvPr id="11" name="Freeform: Shape 10">
              <a:extLst>
                <a:ext uri="{FF2B5EF4-FFF2-40B4-BE49-F238E27FC236}">
                  <a16:creationId xmlns:a16="http://schemas.microsoft.com/office/drawing/2014/main" id="{983A6DC5-D0D5-EF7A-6581-1558DF4D356B}"/>
                </a:ext>
              </a:extLst>
            </p:cNvPr>
            <p:cNvSpPr/>
            <p:nvPr/>
          </p:nvSpPr>
          <p:spPr>
            <a:xfrm>
              <a:off x="10086581" y="6541019"/>
              <a:ext cx="50110" cy="70853"/>
            </a:xfrm>
            <a:custGeom>
              <a:avLst/>
              <a:gdLst>
                <a:gd name="connsiteX0" fmla="*/ -55 w 50110"/>
                <a:gd name="connsiteY0" fmla="*/ -42 h 70853"/>
                <a:gd name="connsiteX1" fmla="*/ 50056 w 50110"/>
                <a:gd name="connsiteY1" fmla="*/ -42 h 70853"/>
                <a:gd name="connsiteX2" fmla="*/ 50056 w 50110"/>
                <a:gd name="connsiteY2" fmla="*/ 12936 h 70853"/>
                <a:gd name="connsiteX3" fmla="*/ 15126 w 50110"/>
                <a:gd name="connsiteY3" fmla="*/ 12936 h 70853"/>
                <a:gd name="connsiteX4" fmla="*/ 15126 w 50110"/>
                <a:gd name="connsiteY4" fmla="*/ 28332 h 70853"/>
                <a:gd name="connsiteX5" fmla="*/ 49438 w 50110"/>
                <a:gd name="connsiteY5" fmla="*/ 28332 h 70853"/>
                <a:gd name="connsiteX6" fmla="*/ 49438 w 50110"/>
                <a:gd name="connsiteY6" fmla="*/ 41283 h 70853"/>
                <a:gd name="connsiteX7" fmla="*/ 15019 w 50110"/>
                <a:gd name="connsiteY7" fmla="*/ 41283 h 70853"/>
                <a:gd name="connsiteX8" fmla="*/ 15019 w 50110"/>
                <a:gd name="connsiteY8" fmla="*/ 57753 h 70853"/>
                <a:gd name="connsiteX9" fmla="*/ 49948 w 50110"/>
                <a:gd name="connsiteY9" fmla="*/ 57753 h 70853"/>
                <a:gd name="connsiteX10" fmla="*/ 49948 w 50110"/>
                <a:gd name="connsiteY10" fmla="*/ 70812 h 70853"/>
                <a:gd name="connsiteX11" fmla="*/ -55 w 50110"/>
                <a:gd name="connsiteY11"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0" h="70853">
                  <a:moveTo>
                    <a:pt x="-55" y="-42"/>
                  </a:moveTo>
                  <a:lnTo>
                    <a:pt x="50056" y="-42"/>
                  </a:lnTo>
                  <a:lnTo>
                    <a:pt x="50056" y="12936"/>
                  </a:lnTo>
                  <a:lnTo>
                    <a:pt x="15126" y="12936"/>
                  </a:lnTo>
                  <a:lnTo>
                    <a:pt x="15126" y="28332"/>
                  </a:lnTo>
                  <a:lnTo>
                    <a:pt x="49438" y="28332"/>
                  </a:lnTo>
                  <a:lnTo>
                    <a:pt x="49438" y="41283"/>
                  </a:lnTo>
                  <a:lnTo>
                    <a:pt x="15019" y="41283"/>
                  </a:lnTo>
                  <a:lnTo>
                    <a:pt x="15019" y="57753"/>
                  </a:lnTo>
                  <a:lnTo>
                    <a:pt x="49948" y="57753"/>
                  </a:lnTo>
                  <a:lnTo>
                    <a:pt x="49948" y="70812"/>
                  </a:lnTo>
                  <a:lnTo>
                    <a:pt x="-55" y="70812"/>
                  </a:lnTo>
                  <a:close/>
                </a:path>
              </a:pathLst>
            </a:custGeom>
            <a:solidFill>
              <a:schemeClr val="tx1"/>
            </a:solidFill>
            <a:ln w="2650" cap="flat">
              <a:noFill/>
              <a:prstDash val="solid"/>
              <a:miter/>
            </a:ln>
          </p:spPr>
          <p:txBody>
            <a:bodyPr rtlCol="0" anchor="ctr"/>
            <a:lstStyle/>
            <a:p>
              <a:endParaRPr lang="en-IN" sz="1800"/>
            </a:p>
          </p:txBody>
        </p:sp>
        <p:sp>
          <p:nvSpPr>
            <p:cNvPr id="12" name="Freeform: Shape 11">
              <a:extLst>
                <a:ext uri="{FF2B5EF4-FFF2-40B4-BE49-F238E27FC236}">
                  <a16:creationId xmlns:a16="http://schemas.microsoft.com/office/drawing/2014/main" id="{D1A839AE-5102-E8C7-379B-97C37563446A}"/>
                </a:ext>
              </a:extLst>
            </p:cNvPr>
            <p:cNvSpPr/>
            <p:nvPr/>
          </p:nvSpPr>
          <p:spPr>
            <a:xfrm>
              <a:off x="10152356" y="6541019"/>
              <a:ext cx="63410" cy="70853"/>
            </a:xfrm>
            <a:custGeom>
              <a:avLst/>
              <a:gdLst>
                <a:gd name="connsiteX0" fmla="*/ 15019 w 63410"/>
                <a:gd name="connsiteY0" fmla="*/ 23227 h 70853"/>
                <a:gd name="connsiteX1" fmla="*/ 15019 w 63410"/>
                <a:gd name="connsiteY1" fmla="*/ 70812 h 70853"/>
                <a:gd name="connsiteX2" fmla="*/ -55 w 63410"/>
                <a:gd name="connsiteY2" fmla="*/ 70812 h 70853"/>
                <a:gd name="connsiteX3" fmla="*/ -55 w 63410"/>
                <a:gd name="connsiteY3" fmla="*/ -42 h 70853"/>
                <a:gd name="connsiteX4" fmla="*/ 15449 w 63410"/>
                <a:gd name="connsiteY4" fmla="*/ -42 h 70853"/>
                <a:gd name="connsiteX5" fmla="*/ 48256 w 63410"/>
                <a:gd name="connsiteY5" fmla="*/ 45877 h 70853"/>
                <a:gd name="connsiteX6" fmla="*/ 48256 w 63410"/>
                <a:gd name="connsiteY6" fmla="*/ -42 h 70853"/>
                <a:gd name="connsiteX7" fmla="*/ 63356 w 63410"/>
                <a:gd name="connsiteY7" fmla="*/ -42 h 70853"/>
                <a:gd name="connsiteX8" fmla="*/ 63356 w 63410"/>
                <a:gd name="connsiteY8" fmla="*/ 70812 h 70853"/>
                <a:gd name="connsiteX9" fmla="*/ 48820 w 63410"/>
                <a:gd name="connsiteY9"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410" h="70853">
                  <a:moveTo>
                    <a:pt x="15019" y="23227"/>
                  </a:moveTo>
                  <a:lnTo>
                    <a:pt x="15019" y="70812"/>
                  </a:lnTo>
                  <a:lnTo>
                    <a:pt x="-55" y="70812"/>
                  </a:lnTo>
                  <a:lnTo>
                    <a:pt x="-55" y="-42"/>
                  </a:lnTo>
                  <a:lnTo>
                    <a:pt x="15449" y="-42"/>
                  </a:lnTo>
                  <a:lnTo>
                    <a:pt x="48256" y="45877"/>
                  </a:lnTo>
                  <a:lnTo>
                    <a:pt x="48256" y="-42"/>
                  </a:lnTo>
                  <a:lnTo>
                    <a:pt x="63356" y="-42"/>
                  </a:lnTo>
                  <a:lnTo>
                    <a:pt x="63356" y="70812"/>
                  </a:lnTo>
                  <a:lnTo>
                    <a:pt x="48820" y="70812"/>
                  </a:lnTo>
                  <a:close/>
                </a:path>
              </a:pathLst>
            </a:custGeom>
            <a:solidFill>
              <a:schemeClr val="tx1"/>
            </a:solidFill>
            <a:ln w="2650" cap="flat">
              <a:noFill/>
              <a:prstDash val="solid"/>
              <a:miter/>
            </a:ln>
          </p:spPr>
          <p:txBody>
            <a:bodyPr rtlCol="0" anchor="ctr"/>
            <a:lstStyle/>
            <a:p>
              <a:endParaRPr lang="en-IN" sz="1800"/>
            </a:p>
          </p:txBody>
        </p:sp>
        <p:sp>
          <p:nvSpPr>
            <p:cNvPr id="13" name="Freeform: Shape 12">
              <a:extLst>
                <a:ext uri="{FF2B5EF4-FFF2-40B4-BE49-F238E27FC236}">
                  <a16:creationId xmlns:a16="http://schemas.microsoft.com/office/drawing/2014/main" id="{359B1F04-DEDF-0172-8F92-8982056D87FB}"/>
                </a:ext>
              </a:extLst>
            </p:cNvPr>
            <p:cNvSpPr/>
            <p:nvPr/>
          </p:nvSpPr>
          <p:spPr>
            <a:xfrm>
              <a:off x="10230249" y="6541019"/>
              <a:ext cx="65560" cy="70853"/>
            </a:xfrm>
            <a:custGeom>
              <a:avLst/>
              <a:gdLst>
                <a:gd name="connsiteX0" fmla="*/ -55 w 65560"/>
                <a:gd name="connsiteY0" fmla="*/ -42 h 70853"/>
                <a:gd name="connsiteX1" fmla="*/ 27889 w 65560"/>
                <a:gd name="connsiteY1" fmla="*/ -42 h 70853"/>
                <a:gd name="connsiteX2" fmla="*/ 65506 w 65560"/>
                <a:gd name="connsiteY2" fmla="*/ 35452 h 70853"/>
                <a:gd name="connsiteX3" fmla="*/ 27889 w 65560"/>
                <a:gd name="connsiteY3" fmla="*/ 70812 h 70853"/>
                <a:gd name="connsiteX4" fmla="*/ -55 w 65560"/>
                <a:gd name="connsiteY4" fmla="*/ 70812 h 70853"/>
                <a:gd name="connsiteX5" fmla="*/ 27889 w 65560"/>
                <a:gd name="connsiteY5" fmla="*/ 57512 h 70853"/>
                <a:gd name="connsiteX6" fmla="*/ 50077 w 65560"/>
                <a:gd name="connsiteY6" fmla="*/ 37405 h 70853"/>
                <a:gd name="connsiteX7" fmla="*/ 50083 w 65560"/>
                <a:gd name="connsiteY7" fmla="*/ 35452 h 70853"/>
                <a:gd name="connsiteX8" fmla="*/ 27889 w 65560"/>
                <a:gd name="connsiteY8" fmla="*/ 13232 h 70853"/>
                <a:gd name="connsiteX9" fmla="*/ 15046 w 65560"/>
                <a:gd name="connsiteY9" fmla="*/ 13232 h 70853"/>
                <a:gd name="connsiteX10" fmla="*/ 15046 w 65560"/>
                <a:gd name="connsiteY10" fmla="*/ 575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60" h="70853">
                  <a:moveTo>
                    <a:pt x="-55" y="-42"/>
                  </a:moveTo>
                  <a:lnTo>
                    <a:pt x="27889" y="-42"/>
                  </a:lnTo>
                  <a:cubicBezTo>
                    <a:pt x="50083" y="-42"/>
                    <a:pt x="65506" y="14091"/>
                    <a:pt x="65506" y="35452"/>
                  </a:cubicBezTo>
                  <a:cubicBezTo>
                    <a:pt x="65506" y="56813"/>
                    <a:pt x="50110" y="70812"/>
                    <a:pt x="27889" y="70812"/>
                  </a:cubicBezTo>
                  <a:lnTo>
                    <a:pt x="-55" y="70812"/>
                  </a:lnTo>
                  <a:close/>
                  <a:moveTo>
                    <a:pt x="27889" y="57512"/>
                  </a:moveTo>
                  <a:cubicBezTo>
                    <a:pt x="39569" y="58086"/>
                    <a:pt x="49502" y="49084"/>
                    <a:pt x="50077" y="37405"/>
                  </a:cubicBezTo>
                  <a:cubicBezTo>
                    <a:pt x="50110" y="36755"/>
                    <a:pt x="50110" y="36103"/>
                    <a:pt x="50083" y="35452"/>
                  </a:cubicBezTo>
                  <a:cubicBezTo>
                    <a:pt x="50083" y="22904"/>
                    <a:pt x="42425" y="13232"/>
                    <a:pt x="27889" y="13232"/>
                  </a:cubicBezTo>
                  <a:lnTo>
                    <a:pt x="15046" y="13232"/>
                  </a:lnTo>
                  <a:lnTo>
                    <a:pt x="15046" y="57512"/>
                  </a:lnTo>
                  <a:close/>
                </a:path>
              </a:pathLst>
            </a:custGeom>
            <a:solidFill>
              <a:schemeClr val="tx1"/>
            </a:solidFill>
            <a:ln w="2650" cap="flat">
              <a:noFill/>
              <a:prstDash val="solid"/>
              <a:miter/>
            </a:ln>
          </p:spPr>
          <p:txBody>
            <a:bodyPr rtlCol="0" anchor="ctr"/>
            <a:lstStyle/>
            <a:p>
              <a:endParaRPr lang="en-IN" sz="1800"/>
            </a:p>
          </p:txBody>
        </p:sp>
        <p:sp>
          <p:nvSpPr>
            <p:cNvPr id="14" name="Freeform: Shape 13">
              <a:extLst>
                <a:ext uri="{FF2B5EF4-FFF2-40B4-BE49-F238E27FC236}">
                  <a16:creationId xmlns:a16="http://schemas.microsoft.com/office/drawing/2014/main" id="{44BA7713-C31C-DC01-9DF3-718A7600B1FC}"/>
                </a:ext>
              </a:extLst>
            </p:cNvPr>
            <p:cNvSpPr/>
            <p:nvPr/>
          </p:nvSpPr>
          <p:spPr>
            <a:xfrm>
              <a:off x="9946057" y="6541019"/>
              <a:ext cx="67081" cy="70987"/>
            </a:xfrm>
            <a:custGeom>
              <a:avLst/>
              <a:gdLst>
                <a:gd name="connsiteX0" fmla="*/ 53415 w 67081"/>
                <a:gd name="connsiteY0" fmla="*/ 34270 h 70987"/>
                <a:gd name="connsiteX1" fmla="*/ 65640 w 67081"/>
                <a:gd name="connsiteY1" fmla="*/ 18014 h 70987"/>
                <a:gd name="connsiteX2" fmla="*/ 45220 w 67081"/>
                <a:gd name="connsiteY2" fmla="*/ -42 h 70987"/>
                <a:gd name="connsiteX3" fmla="*/ -55 w 67081"/>
                <a:gd name="connsiteY3" fmla="*/ -42 h 70987"/>
                <a:gd name="connsiteX4" fmla="*/ 8006 w 67081"/>
                <a:gd name="connsiteY4" fmla="*/ 9147 h 70987"/>
                <a:gd name="connsiteX5" fmla="*/ 8006 w 67081"/>
                <a:gd name="connsiteY5" fmla="*/ 70946 h 70987"/>
                <a:gd name="connsiteX6" fmla="*/ 46429 w 67081"/>
                <a:gd name="connsiteY6" fmla="*/ 70946 h 70987"/>
                <a:gd name="connsiteX7" fmla="*/ 67010 w 67081"/>
                <a:gd name="connsiteY7" fmla="*/ 51815 h 70987"/>
                <a:gd name="connsiteX8" fmla="*/ 53415 w 67081"/>
                <a:gd name="connsiteY8" fmla="*/ 34270 h 70987"/>
                <a:gd name="connsiteX9" fmla="*/ 23026 w 67081"/>
                <a:gd name="connsiteY9" fmla="*/ 12775 h 70987"/>
                <a:gd name="connsiteX10" fmla="*/ 41834 w 67081"/>
                <a:gd name="connsiteY10" fmla="*/ 12775 h 70987"/>
                <a:gd name="connsiteX11" fmla="*/ 50098 w 67081"/>
                <a:gd name="connsiteY11" fmla="*/ 20122 h 70987"/>
                <a:gd name="connsiteX12" fmla="*/ 42750 w 67081"/>
                <a:gd name="connsiteY12" fmla="*/ 28386 h 70987"/>
                <a:gd name="connsiteX13" fmla="*/ 41834 w 67081"/>
                <a:gd name="connsiteY13" fmla="*/ 28386 h 70987"/>
                <a:gd name="connsiteX14" fmla="*/ 23026 w 67081"/>
                <a:gd name="connsiteY14" fmla="*/ 28386 h 70987"/>
                <a:gd name="connsiteX15" fmla="*/ 42506 w 67081"/>
                <a:gd name="connsiteY15" fmla="*/ 57941 h 70987"/>
                <a:gd name="connsiteX16" fmla="*/ 23026 w 67081"/>
                <a:gd name="connsiteY16" fmla="*/ 57941 h 70987"/>
                <a:gd name="connsiteX17" fmla="*/ 23026 w 67081"/>
                <a:gd name="connsiteY17" fmla="*/ 41283 h 70987"/>
                <a:gd name="connsiteX18" fmla="*/ 42506 w 67081"/>
                <a:gd name="connsiteY18" fmla="*/ 41283 h 70987"/>
                <a:gd name="connsiteX19" fmla="*/ 51597 w 67081"/>
                <a:gd name="connsiteY19" fmla="*/ 48654 h 70987"/>
                <a:gd name="connsiteX20" fmla="*/ 51641 w 67081"/>
                <a:gd name="connsiteY20" fmla="*/ 49558 h 70987"/>
                <a:gd name="connsiteX21" fmla="*/ 42533 w 67081"/>
                <a:gd name="connsiteY21" fmla="*/ 57941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7081" h="70987">
                  <a:moveTo>
                    <a:pt x="53415" y="34270"/>
                  </a:moveTo>
                  <a:cubicBezTo>
                    <a:pt x="60919" y="32573"/>
                    <a:pt x="66092" y="25694"/>
                    <a:pt x="65640" y="18014"/>
                  </a:cubicBezTo>
                  <a:cubicBezTo>
                    <a:pt x="65640" y="8556"/>
                    <a:pt x="58735" y="-42"/>
                    <a:pt x="45220" y="-42"/>
                  </a:cubicBezTo>
                  <a:lnTo>
                    <a:pt x="-55" y="-42"/>
                  </a:lnTo>
                  <a:lnTo>
                    <a:pt x="8006" y="9147"/>
                  </a:lnTo>
                  <a:lnTo>
                    <a:pt x="8006" y="70946"/>
                  </a:lnTo>
                  <a:lnTo>
                    <a:pt x="46429" y="70946"/>
                  </a:lnTo>
                  <a:cubicBezTo>
                    <a:pt x="59863" y="70946"/>
                    <a:pt x="67010" y="62429"/>
                    <a:pt x="67010" y="51815"/>
                  </a:cubicBezTo>
                  <a:cubicBezTo>
                    <a:pt x="67376" y="43430"/>
                    <a:pt x="61626" y="36009"/>
                    <a:pt x="53415" y="34270"/>
                  </a:cubicBezTo>
                  <a:close/>
                  <a:moveTo>
                    <a:pt x="23026" y="12775"/>
                  </a:moveTo>
                  <a:lnTo>
                    <a:pt x="41834" y="12775"/>
                  </a:lnTo>
                  <a:cubicBezTo>
                    <a:pt x="46145" y="12522"/>
                    <a:pt x="49844" y="15811"/>
                    <a:pt x="50098" y="20122"/>
                  </a:cubicBezTo>
                  <a:cubicBezTo>
                    <a:pt x="50351" y="24433"/>
                    <a:pt x="47061" y="28133"/>
                    <a:pt x="42750" y="28386"/>
                  </a:cubicBezTo>
                  <a:cubicBezTo>
                    <a:pt x="42445" y="28404"/>
                    <a:pt x="42139" y="28404"/>
                    <a:pt x="41834" y="28386"/>
                  </a:cubicBezTo>
                  <a:lnTo>
                    <a:pt x="23026" y="28386"/>
                  </a:lnTo>
                  <a:close/>
                  <a:moveTo>
                    <a:pt x="42506" y="57941"/>
                  </a:moveTo>
                  <a:lnTo>
                    <a:pt x="23026" y="57941"/>
                  </a:lnTo>
                  <a:lnTo>
                    <a:pt x="23026" y="41283"/>
                  </a:lnTo>
                  <a:lnTo>
                    <a:pt x="42506" y="41283"/>
                  </a:lnTo>
                  <a:cubicBezTo>
                    <a:pt x="47051" y="40808"/>
                    <a:pt x="51122" y="44108"/>
                    <a:pt x="51597" y="48654"/>
                  </a:cubicBezTo>
                  <a:cubicBezTo>
                    <a:pt x="51628" y="48954"/>
                    <a:pt x="51643" y="49256"/>
                    <a:pt x="51641" y="49558"/>
                  </a:cubicBezTo>
                  <a:cubicBezTo>
                    <a:pt x="51641" y="54663"/>
                    <a:pt x="48256" y="57941"/>
                    <a:pt x="42533" y="57941"/>
                  </a:cubicBezTo>
                  <a:close/>
                </a:path>
              </a:pathLst>
            </a:custGeom>
            <a:solidFill>
              <a:schemeClr val="tx1"/>
            </a:solidFill>
            <a:ln w="2650" cap="flat">
              <a:noFill/>
              <a:prstDash val="solid"/>
              <a:miter/>
            </a:ln>
          </p:spPr>
          <p:txBody>
            <a:bodyPr rtlCol="0" anchor="ctr"/>
            <a:lstStyle/>
            <a:p>
              <a:endParaRPr lang="en-IN" sz="1800"/>
            </a:p>
          </p:txBody>
        </p:sp>
        <p:sp>
          <p:nvSpPr>
            <p:cNvPr id="15" name="Freeform: Shape 14">
              <a:extLst>
                <a:ext uri="{FF2B5EF4-FFF2-40B4-BE49-F238E27FC236}">
                  <a16:creationId xmlns:a16="http://schemas.microsoft.com/office/drawing/2014/main" id="{BF7C75B2-E221-9A9B-2F49-699B828BDC81}"/>
                </a:ext>
              </a:extLst>
            </p:cNvPr>
            <p:cNvSpPr/>
            <p:nvPr/>
          </p:nvSpPr>
          <p:spPr>
            <a:xfrm>
              <a:off x="9939179"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52B8E5"/>
            </a:solidFill>
            <a:ln w="2650" cap="flat">
              <a:noFill/>
              <a:prstDash val="solid"/>
              <a:miter/>
            </a:ln>
          </p:spPr>
          <p:txBody>
            <a:bodyPr rtlCol="0" anchor="ctr"/>
            <a:lstStyle/>
            <a:p>
              <a:endParaRPr lang="en-IN" sz="1800"/>
            </a:p>
          </p:txBody>
        </p:sp>
        <p:sp>
          <p:nvSpPr>
            <p:cNvPr id="16" name="Freeform: Shape 15">
              <a:extLst>
                <a:ext uri="{FF2B5EF4-FFF2-40B4-BE49-F238E27FC236}">
                  <a16:creationId xmlns:a16="http://schemas.microsoft.com/office/drawing/2014/main" id="{3205011B-9EAC-75C3-E359-4413C41BC5C5}"/>
                </a:ext>
              </a:extLst>
            </p:cNvPr>
            <p:cNvSpPr/>
            <p:nvPr/>
          </p:nvSpPr>
          <p:spPr>
            <a:xfrm>
              <a:off x="9939635"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2093D7"/>
            </a:solidFill>
            <a:ln w="2650" cap="flat">
              <a:noFill/>
              <a:prstDash val="solid"/>
              <a:miter/>
            </a:ln>
          </p:spPr>
          <p:txBody>
            <a:bodyPr rtlCol="0" anchor="ctr"/>
            <a:lstStyle/>
            <a:p>
              <a:endParaRPr lang="en-IN" sz="1800"/>
            </a:p>
          </p:txBody>
        </p:sp>
      </p:grpSp>
      <p:sp>
        <p:nvSpPr>
          <p:cNvPr id="4" name="TextBox 3">
            <a:extLst>
              <a:ext uri="{FF2B5EF4-FFF2-40B4-BE49-F238E27FC236}">
                <a16:creationId xmlns:a16="http://schemas.microsoft.com/office/drawing/2014/main" id="{9C09B0D0-7885-C2F2-E743-56FCD96867F5}"/>
              </a:ext>
            </a:extLst>
          </p:cNvPr>
          <p:cNvSpPr txBox="1"/>
          <p:nvPr userDrawn="1"/>
        </p:nvSpPr>
        <p:spPr>
          <a:xfrm>
            <a:off x="10555789" y="6477896"/>
            <a:ext cx="1414519" cy="202333"/>
          </a:xfrm>
          <a:prstGeom prst="rect">
            <a:avLst/>
          </a:prstGeom>
          <a:noFill/>
        </p:spPr>
        <p:txBody>
          <a:bodyPr wrap="square">
            <a:spAutoFit/>
          </a:bodyPr>
          <a:lstStyle/>
          <a:p>
            <a:r>
              <a:rPr lang="en-US" sz="700" b="0" i="0">
                <a:solidFill>
                  <a:schemeClr val="tx1"/>
                </a:solidFill>
                <a:effectLst/>
                <a:latin typeface="+mn-lt"/>
              </a:rPr>
              <a:t>Copyright 2023 Blend360.</a:t>
            </a:r>
            <a:endParaRPr lang="en-IN" sz="700">
              <a:solidFill>
                <a:schemeClr val="tx1"/>
              </a:solidFill>
              <a:latin typeface="+mn-lt"/>
            </a:endParaRPr>
          </a:p>
        </p:txBody>
      </p:sp>
      <p:sp>
        <p:nvSpPr>
          <p:cNvPr id="21" name="Title 20">
            <a:extLst>
              <a:ext uri="{FF2B5EF4-FFF2-40B4-BE49-F238E27FC236}">
                <a16:creationId xmlns:a16="http://schemas.microsoft.com/office/drawing/2014/main" id="{33938A00-11F3-CBD8-BACF-5511654EBCE8}"/>
              </a:ext>
            </a:extLst>
          </p:cNvPr>
          <p:cNvSpPr>
            <a:spLocks noGrp="1"/>
          </p:cNvSpPr>
          <p:nvPr>
            <p:ph type="title"/>
          </p:nvPr>
        </p:nvSpPr>
        <p:spPr>
          <a:xfrm>
            <a:off x="838091" y="500929"/>
            <a:ext cx="10441058" cy="621702"/>
          </a:xfrm>
          <a:prstGeom prst="rect">
            <a:avLst/>
          </a:prstGeom>
        </p:spPr>
        <p:txBody>
          <a:bodyPr/>
          <a:lstStyle>
            <a:lvl1pPr>
              <a:defRPr sz="2800"/>
            </a:lvl1pPr>
          </a:lstStyle>
          <a:p>
            <a:r>
              <a:rPr lang="en-US"/>
              <a:t>Click to edit Master title style</a:t>
            </a:r>
            <a:endParaRPr lang="en-IN"/>
          </a:p>
        </p:txBody>
      </p:sp>
      <p:sp>
        <p:nvSpPr>
          <p:cNvPr id="22" name="Rectangle 21">
            <a:extLst>
              <a:ext uri="{FF2B5EF4-FFF2-40B4-BE49-F238E27FC236}">
                <a16:creationId xmlns:a16="http://schemas.microsoft.com/office/drawing/2014/main" id="{7C72E221-C5E9-6960-1A25-D886A6207ECD}"/>
              </a:ext>
            </a:extLst>
          </p:cNvPr>
          <p:cNvSpPr/>
          <p:nvPr userDrawn="1"/>
        </p:nvSpPr>
        <p:spPr>
          <a:xfrm>
            <a:off x="1007242" y="298021"/>
            <a:ext cx="360882"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bg1"/>
              </a:solidFill>
            </a:endParaRPr>
          </a:p>
        </p:txBody>
      </p:sp>
      <p:sp>
        <p:nvSpPr>
          <p:cNvPr id="3" name="Text Placeholder 2">
            <a:extLst>
              <a:ext uri="{FF2B5EF4-FFF2-40B4-BE49-F238E27FC236}">
                <a16:creationId xmlns:a16="http://schemas.microsoft.com/office/drawing/2014/main" id="{A04DE020-BB57-679E-2533-D479B517C0CC}"/>
              </a:ext>
            </a:extLst>
          </p:cNvPr>
          <p:cNvSpPr>
            <a:spLocks noGrp="1"/>
          </p:cNvSpPr>
          <p:nvPr>
            <p:ph type="body" sz="quarter" idx="10"/>
          </p:nvPr>
        </p:nvSpPr>
        <p:spPr>
          <a:xfrm>
            <a:off x="5531718" y="1730025"/>
            <a:ext cx="5747431" cy="4109460"/>
          </a:xfrm>
          <a:prstGeom prst="rect">
            <a:avLst/>
          </a:prstGeom>
        </p:spPr>
        <p:txBody>
          <a:bodyPr/>
          <a:lstStyle>
            <a:lvl1pPr>
              <a:buClr>
                <a:schemeClr val="accent3"/>
              </a:buClr>
              <a:buSzPct val="90000"/>
              <a:defRPr/>
            </a:lvl1pPr>
            <a:lvl2pPr>
              <a:buClr>
                <a:schemeClr val="accent3"/>
              </a:buClr>
              <a:buSzPct val="90000"/>
              <a:defRPr/>
            </a:lvl2pPr>
            <a:lvl3pPr>
              <a:buClr>
                <a:schemeClr val="accent3"/>
              </a:buClr>
              <a:buSzPct val="90000"/>
              <a:defRPr/>
            </a:lvl3pPr>
            <a:lvl4pPr>
              <a:buClr>
                <a:schemeClr val="accent3"/>
              </a:buClr>
              <a:buSzPct val="90000"/>
              <a:defRPr/>
            </a:lvl4pPr>
            <a:lvl5pPr>
              <a:buClr>
                <a:schemeClr val="accent3"/>
              </a:buClr>
              <a:buSzPct val="9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4479305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pecial Info">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56DA1B-6EEB-4910-DF24-5B000F98BD8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94" y="0"/>
            <a:ext cx="12190412" cy="6858000"/>
          </a:xfrm>
          <a:prstGeom prst="rect">
            <a:avLst/>
          </a:prstGeom>
        </p:spPr>
      </p:pic>
      <p:sp>
        <p:nvSpPr>
          <p:cNvPr id="5" name="Rectangle 4">
            <a:extLst>
              <a:ext uri="{FF2B5EF4-FFF2-40B4-BE49-F238E27FC236}">
                <a16:creationId xmlns:a16="http://schemas.microsoft.com/office/drawing/2014/main" id="{1BDC1B53-E6A6-698A-E424-53572177F90C}"/>
              </a:ext>
            </a:extLst>
          </p:cNvPr>
          <p:cNvSpPr/>
          <p:nvPr userDrawn="1"/>
        </p:nvSpPr>
        <p:spPr>
          <a:xfrm>
            <a:off x="0" y="-1"/>
            <a:ext cx="12191206" cy="6858000"/>
          </a:xfrm>
          <a:prstGeom prst="rect">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bg1"/>
              </a:solidFill>
            </a:endParaRPr>
          </a:p>
        </p:txBody>
      </p:sp>
      <p:sp>
        <p:nvSpPr>
          <p:cNvPr id="2" name="Title 1">
            <a:extLst>
              <a:ext uri="{FF2B5EF4-FFF2-40B4-BE49-F238E27FC236}">
                <a16:creationId xmlns:a16="http://schemas.microsoft.com/office/drawing/2014/main" id="{CC9CE13F-CCA7-3B45-0E59-645E64F3B7A4}"/>
              </a:ext>
            </a:extLst>
          </p:cNvPr>
          <p:cNvSpPr>
            <a:spLocks noGrp="1"/>
          </p:cNvSpPr>
          <p:nvPr>
            <p:ph type="title"/>
          </p:nvPr>
        </p:nvSpPr>
        <p:spPr>
          <a:xfrm>
            <a:off x="1668246" y="2766219"/>
            <a:ext cx="8855509" cy="1325563"/>
          </a:xfrm>
          <a:prstGeom prst="rect">
            <a:avLst/>
          </a:prstGeom>
        </p:spPr>
        <p:txBody>
          <a:bodyPr anchor="ctr"/>
          <a:lstStyle>
            <a:lvl1pPr algn="ctr">
              <a:defRPr sz="2800"/>
            </a:lvl1pPr>
          </a:lstStyle>
          <a:p>
            <a:r>
              <a:rPr lang="en-US"/>
              <a:t>Click to edit Master title style</a:t>
            </a:r>
            <a:endParaRPr lang="en-IN"/>
          </a:p>
        </p:txBody>
      </p:sp>
      <p:grpSp>
        <p:nvGrpSpPr>
          <p:cNvPr id="17" name="Group 16">
            <a:extLst>
              <a:ext uri="{FF2B5EF4-FFF2-40B4-BE49-F238E27FC236}">
                <a16:creationId xmlns:a16="http://schemas.microsoft.com/office/drawing/2014/main" id="{331F3F4E-D1D4-0788-AB9F-A45B341D2BB6}"/>
              </a:ext>
            </a:extLst>
          </p:cNvPr>
          <p:cNvGrpSpPr/>
          <p:nvPr userDrawn="1"/>
        </p:nvGrpSpPr>
        <p:grpSpPr>
          <a:xfrm>
            <a:off x="9937885" y="6473443"/>
            <a:ext cx="619143" cy="206058"/>
            <a:chOff x="9939179" y="6473443"/>
            <a:chExt cx="619224" cy="206058"/>
          </a:xfrm>
        </p:grpSpPr>
        <p:sp>
          <p:nvSpPr>
            <p:cNvPr id="6" name="Freeform: Shape 5">
              <a:extLst>
                <a:ext uri="{FF2B5EF4-FFF2-40B4-BE49-F238E27FC236}">
                  <a16:creationId xmlns:a16="http://schemas.microsoft.com/office/drawing/2014/main" id="{E63B322E-DF3A-3542-289B-EC696BE04BB6}"/>
                </a:ext>
              </a:extLst>
            </p:cNvPr>
            <p:cNvSpPr/>
            <p:nvPr/>
          </p:nvSpPr>
          <p:spPr>
            <a:xfrm>
              <a:off x="10357071" y="6473443"/>
              <a:ext cx="201332" cy="206058"/>
            </a:xfrm>
            <a:custGeom>
              <a:avLst/>
              <a:gdLst>
                <a:gd name="connsiteX0" fmla="*/ 98339 w 201332"/>
                <a:gd name="connsiteY0" fmla="*/ 206017 h 206058"/>
                <a:gd name="connsiteX1" fmla="*/ -55 w 201332"/>
                <a:gd name="connsiteY1" fmla="*/ 133766 h 206058"/>
                <a:gd name="connsiteX2" fmla="*/ 9215 w 201332"/>
                <a:gd name="connsiteY2" fmla="*/ 130865 h 206058"/>
                <a:gd name="connsiteX3" fmla="*/ 126165 w 201332"/>
                <a:gd name="connsiteY3" fmla="*/ 192008 h 206058"/>
                <a:gd name="connsiteX4" fmla="*/ 187308 w 201332"/>
                <a:gd name="connsiteY4" fmla="*/ 75058 h 206058"/>
                <a:gd name="connsiteX5" fmla="*/ 70358 w 201332"/>
                <a:gd name="connsiteY5" fmla="*/ 13915 h 206058"/>
                <a:gd name="connsiteX6" fmla="*/ 9215 w 201332"/>
                <a:gd name="connsiteY6" fmla="*/ 75058 h 206058"/>
                <a:gd name="connsiteX7" fmla="*/ -55 w 201332"/>
                <a:gd name="connsiteY7" fmla="*/ 72156 h 206058"/>
                <a:gd name="connsiteX8" fmla="*/ 129080 w 201332"/>
                <a:gd name="connsiteY8" fmla="*/ 4712 h 206058"/>
                <a:gd name="connsiteX9" fmla="*/ 196524 w 201332"/>
                <a:gd name="connsiteY9" fmla="*/ 133847 h 206058"/>
                <a:gd name="connsiteX10" fmla="*/ 98339 w 201332"/>
                <a:gd name="connsiteY10" fmla="*/ 206017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332" h="206058">
                  <a:moveTo>
                    <a:pt x="98339" y="206017"/>
                  </a:moveTo>
                  <a:cubicBezTo>
                    <a:pt x="53291" y="205982"/>
                    <a:pt x="13466" y="176741"/>
                    <a:pt x="-55" y="133766"/>
                  </a:cubicBezTo>
                  <a:lnTo>
                    <a:pt x="9215" y="130865"/>
                  </a:lnTo>
                  <a:cubicBezTo>
                    <a:pt x="24624" y="180043"/>
                    <a:pt x="76987" y="207417"/>
                    <a:pt x="126165" y="192008"/>
                  </a:cubicBezTo>
                  <a:cubicBezTo>
                    <a:pt x="175343" y="176598"/>
                    <a:pt x="202717" y="124237"/>
                    <a:pt x="187308" y="75058"/>
                  </a:cubicBezTo>
                  <a:cubicBezTo>
                    <a:pt x="171896" y="25879"/>
                    <a:pt x="119536" y="-1496"/>
                    <a:pt x="70358" y="13915"/>
                  </a:cubicBezTo>
                  <a:cubicBezTo>
                    <a:pt x="41195" y="23053"/>
                    <a:pt x="18353" y="45894"/>
                    <a:pt x="9215" y="75058"/>
                  </a:cubicBezTo>
                  <a:lnTo>
                    <a:pt x="-55" y="72156"/>
                  </a:lnTo>
                  <a:cubicBezTo>
                    <a:pt x="16980" y="17872"/>
                    <a:pt x="74797" y="-12323"/>
                    <a:pt x="129080" y="4712"/>
                  </a:cubicBezTo>
                  <a:cubicBezTo>
                    <a:pt x="183363" y="21748"/>
                    <a:pt x="213559" y="79563"/>
                    <a:pt x="196524" y="133847"/>
                  </a:cubicBezTo>
                  <a:cubicBezTo>
                    <a:pt x="183057" y="176757"/>
                    <a:pt x="143313" y="205971"/>
                    <a:pt x="98339" y="206017"/>
                  </a:cubicBezTo>
                  <a:close/>
                </a:path>
              </a:pathLst>
            </a:custGeom>
            <a:solidFill>
              <a:srgbClr val="2093D7">
                <a:alpha val="25000"/>
              </a:srgbClr>
            </a:solidFill>
            <a:ln w="2650" cap="flat">
              <a:noFill/>
              <a:prstDash val="solid"/>
              <a:miter/>
            </a:ln>
          </p:spPr>
          <p:txBody>
            <a:bodyPr rtlCol="0" anchor="ctr"/>
            <a:lstStyle/>
            <a:p>
              <a:endParaRPr lang="en-IN" sz="1800"/>
            </a:p>
          </p:txBody>
        </p:sp>
        <p:sp>
          <p:nvSpPr>
            <p:cNvPr id="7" name="Freeform: Shape 6">
              <a:extLst>
                <a:ext uri="{FF2B5EF4-FFF2-40B4-BE49-F238E27FC236}">
                  <a16:creationId xmlns:a16="http://schemas.microsoft.com/office/drawing/2014/main" id="{49EBC09D-1DDF-1351-1C7B-FA6816D99731}"/>
                </a:ext>
              </a:extLst>
            </p:cNvPr>
            <p:cNvSpPr/>
            <p:nvPr/>
          </p:nvSpPr>
          <p:spPr>
            <a:xfrm>
              <a:off x="10308948" y="6535261"/>
              <a:ext cx="63195" cy="82684"/>
            </a:xfrm>
            <a:custGeom>
              <a:avLst/>
              <a:gdLst>
                <a:gd name="connsiteX0" fmla="*/ 8812 w 63195"/>
                <a:gd name="connsiteY0" fmla="*/ 58675 h 82684"/>
                <a:gd name="connsiteX1" fmla="*/ 30898 w 63195"/>
                <a:gd name="connsiteY1" fmla="*/ 67757 h 82684"/>
                <a:gd name="connsiteX2" fmla="*/ 45999 w 63195"/>
                <a:gd name="connsiteY2" fmla="*/ 57439 h 82684"/>
                <a:gd name="connsiteX3" fmla="*/ 29877 w 63195"/>
                <a:gd name="connsiteY3" fmla="*/ 47954 h 82684"/>
                <a:gd name="connsiteX4" fmla="*/ 19909 w 63195"/>
                <a:gd name="connsiteY4" fmla="*/ 47954 h 82684"/>
                <a:gd name="connsiteX5" fmla="*/ 19909 w 63195"/>
                <a:gd name="connsiteY5" fmla="*/ 33230 h 82684"/>
                <a:gd name="connsiteX6" fmla="*/ 29877 w 63195"/>
                <a:gd name="connsiteY6" fmla="*/ 33230 h 82684"/>
                <a:gd name="connsiteX7" fmla="*/ 44628 w 63195"/>
                <a:gd name="connsiteY7" fmla="*/ 24337 h 82684"/>
                <a:gd name="connsiteX8" fmla="*/ 29743 w 63195"/>
                <a:gd name="connsiteY8" fmla="*/ 14718 h 82684"/>
                <a:gd name="connsiteX9" fmla="*/ 9350 w 63195"/>
                <a:gd name="connsiteY9" fmla="*/ 23128 h 82684"/>
                <a:gd name="connsiteX10" fmla="*/ 940 w 63195"/>
                <a:gd name="connsiteY10" fmla="*/ 12595 h 82684"/>
                <a:gd name="connsiteX11" fmla="*/ 31597 w 63195"/>
                <a:gd name="connsiteY11" fmla="*/ -7 h 82684"/>
                <a:gd name="connsiteX12" fmla="*/ 61851 w 63195"/>
                <a:gd name="connsiteY12" fmla="*/ 21703 h 82684"/>
                <a:gd name="connsiteX13" fmla="*/ 44333 w 63195"/>
                <a:gd name="connsiteY13" fmla="*/ 39948 h 82684"/>
                <a:gd name="connsiteX14" fmla="*/ 63141 w 63195"/>
                <a:gd name="connsiteY14" fmla="*/ 59159 h 82684"/>
                <a:gd name="connsiteX15" fmla="*/ 31543 w 63195"/>
                <a:gd name="connsiteY15" fmla="*/ 82642 h 82684"/>
                <a:gd name="connsiteX16" fmla="*/ -55 w 63195"/>
                <a:gd name="connsiteY16" fmla="*/ 69799 h 82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195" h="82684">
                  <a:moveTo>
                    <a:pt x="8812" y="58675"/>
                  </a:moveTo>
                  <a:cubicBezTo>
                    <a:pt x="14713" y="64460"/>
                    <a:pt x="22636" y="67718"/>
                    <a:pt x="30898" y="67757"/>
                  </a:cubicBezTo>
                  <a:cubicBezTo>
                    <a:pt x="40598" y="67757"/>
                    <a:pt x="45999" y="63565"/>
                    <a:pt x="45999" y="57439"/>
                  </a:cubicBezTo>
                  <a:cubicBezTo>
                    <a:pt x="45999" y="51313"/>
                    <a:pt x="41082" y="47954"/>
                    <a:pt x="29877" y="47954"/>
                  </a:cubicBezTo>
                  <a:cubicBezTo>
                    <a:pt x="26519" y="47954"/>
                    <a:pt x="21118" y="47954"/>
                    <a:pt x="19909" y="47954"/>
                  </a:cubicBezTo>
                  <a:lnTo>
                    <a:pt x="19909" y="33230"/>
                  </a:lnTo>
                  <a:cubicBezTo>
                    <a:pt x="21360" y="33230"/>
                    <a:pt x="26868" y="33230"/>
                    <a:pt x="29877" y="33230"/>
                  </a:cubicBezTo>
                  <a:cubicBezTo>
                    <a:pt x="38798" y="33230"/>
                    <a:pt x="44628" y="30355"/>
                    <a:pt x="44628" y="24337"/>
                  </a:cubicBezTo>
                  <a:cubicBezTo>
                    <a:pt x="44628" y="18318"/>
                    <a:pt x="38153" y="14718"/>
                    <a:pt x="29743" y="14718"/>
                  </a:cubicBezTo>
                  <a:cubicBezTo>
                    <a:pt x="22110" y="14753"/>
                    <a:pt x="14790" y="17771"/>
                    <a:pt x="9350" y="23128"/>
                  </a:cubicBezTo>
                  <a:lnTo>
                    <a:pt x="940" y="12595"/>
                  </a:lnTo>
                  <a:cubicBezTo>
                    <a:pt x="8823" y="4111"/>
                    <a:pt x="20027" y="-494"/>
                    <a:pt x="31597" y="-7"/>
                  </a:cubicBezTo>
                  <a:cubicBezTo>
                    <a:pt x="50405" y="-7"/>
                    <a:pt x="61851" y="8376"/>
                    <a:pt x="61851" y="21703"/>
                  </a:cubicBezTo>
                  <a:cubicBezTo>
                    <a:pt x="61851" y="31806"/>
                    <a:pt x="53200" y="38389"/>
                    <a:pt x="44333" y="39948"/>
                  </a:cubicBezTo>
                  <a:cubicBezTo>
                    <a:pt x="52394" y="40754"/>
                    <a:pt x="63141" y="47148"/>
                    <a:pt x="63141" y="59159"/>
                  </a:cubicBezTo>
                  <a:cubicBezTo>
                    <a:pt x="63141" y="72916"/>
                    <a:pt x="50781" y="82642"/>
                    <a:pt x="31543" y="82642"/>
                  </a:cubicBezTo>
                  <a:cubicBezTo>
                    <a:pt x="16792" y="82642"/>
                    <a:pt x="5857" y="76973"/>
                    <a:pt x="-55" y="69799"/>
                  </a:cubicBezTo>
                  <a:close/>
                </a:path>
              </a:pathLst>
            </a:custGeom>
            <a:solidFill>
              <a:srgbClr val="2093D7"/>
            </a:solidFill>
            <a:ln w="2650" cap="flat">
              <a:noFill/>
              <a:prstDash val="solid"/>
              <a:miter/>
            </a:ln>
          </p:spPr>
          <p:txBody>
            <a:bodyPr rtlCol="0" anchor="ctr"/>
            <a:lstStyle/>
            <a:p>
              <a:endParaRPr lang="en-IN" sz="1800"/>
            </a:p>
          </p:txBody>
        </p:sp>
        <p:sp>
          <p:nvSpPr>
            <p:cNvPr id="8" name="Freeform: Shape 7">
              <a:extLst>
                <a:ext uri="{FF2B5EF4-FFF2-40B4-BE49-F238E27FC236}">
                  <a16:creationId xmlns:a16="http://schemas.microsoft.com/office/drawing/2014/main" id="{8E8B66A2-346C-02BB-BF4F-FD0F7879BD39}"/>
                </a:ext>
              </a:extLst>
            </p:cNvPr>
            <p:cNvSpPr/>
            <p:nvPr/>
          </p:nvSpPr>
          <p:spPr>
            <a:xfrm>
              <a:off x="10386949" y="6535291"/>
              <a:ext cx="65183" cy="82681"/>
            </a:xfrm>
            <a:custGeom>
              <a:avLst/>
              <a:gdLst>
                <a:gd name="connsiteX0" fmla="*/ 37374 w 65183"/>
                <a:gd name="connsiteY0" fmla="*/ -36 h 82681"/>
                <a:gd name="connsiteX1" fmla="*/ 61018 w 65183"/>
                <a:gd name="connsiteY1" fmla="*/ 8239 h 82681"/>
                <a:gd name="connsiteX2" fmla="*/ 53361 w 65183"/>
                <a:gd name="connsiteY2" fmla="*/ 21083 h 82681"/>
                <a:gd name="connsiteX3" fmla="*/ 37374 w 65183"/>
                <a:gd name="connsiteY3" fmla="*/ 14715 h 82681"/>
                <a:gd name="connsiteX4" fmla="*/ 17356 w 65183"/>
                <a:gd name="connsiteY4" fmla="*/ 37876 h 82681"/>
                <a:gd name="connsiteX5" fmla="*/ 17356 w 65183"/>
                <a:gd name="connsiteY5" fmla="*/ 39569 h 82681"/>
                <a:gd name="connsiteX6" fmla="*/ 37884 w 65183"/>
                <a:gd name="connsiteY6" fmla="*/ 29358 h 82681"/>
                <a:gd name="connsiteX7" fmla="*/ 65129 w 65183"/>
                <a:gd name="connsiteY7" fmla="*/ 55180 h 82681"/>
                <a:gd name="connsiteX8" fmla="*/ 34526 w 65183"/>
                <a:gd name="connsiteY8" fmla="*/ 82640 h 82681"/>
                <a:gd name="connsiteX9" fmla="*/ -55 w 65183"/>
                <a:gd name="connsiteY9" fmla="*/ 41342 h 82681"/>
                <a:gd name="connsiteX10" fmla="*/ 37374 w 65183"/>
                <a:gd name="connsiteY10" fmla="*/ -36 h 82681"/>
                <a:gd name="connsiteX11" fmla="*/ 33075 w 65183"/>
                <a:gd name="connsiteY11" fmla="*/ 43545 h 82681"/>
                <a:gd name="connsiteX12" fmla="*/ 17464 w 65183"/>
                <a:gd name="connsiteY12" fmla="*/ 51230 h 82681"/>
                <a:gd name="connsiteX13" fmla="*/ 33800 w 65183"/>
                <a:gd name="connsiteY13" fmla="*/ 67781 h 82681"/>
                <a:gd name="connsiteX14" fmla="*/ 47960 w 65183"/>
                <a:gd name="connsiteY14" fmla="*/ 55905 h 82681"/>
                <a:gd name="connsiteX15" fmla="*/ 33075 w 65183"/>
                <a:gd name="connsiteY15" fmla="*/ 43545 h 8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183" h="82681">
                  <a:moveTo>
                    <a:pt x="37374" y="-36"/>
                  </a:moveTo>
                  <a:cubicBezTo>
                    <a:pt x="45991" y="-187"/>
                    <a:pt x="54376" y="2748"/>
                    <a:pt x="61018" y="8239"/>
                  </a:cubicBezTo>
                  <a:lnTo>
                    <a:pt x="53361" y="21083"/>
                  </a:lnTo>
                  <a:cubicBezTo>
                    <a:pt x="49150" y="16827"/>
                    <a:pt x="43357" y="14519"/>
                    <a:pt x="37374" y="14715"/>
                  </a:cubicBezTo>
                  <a:cubicBezTo>
                    <a:pt x="25229" y="14715"/>
                    <a:pt x="17356" y="25167"/>
                    <a:pt x="17356" y="37876"/>
                  </a:cubicBezTo>
                  <a:cubicBezTo>
                    <a:pt x="17289" y="38438"/>
                    <a:pt x="17289" y="39006"/>
                    <a:pt x="17356" y="39569"/>
                  </a:cubicBezTo>
                  <a:cubicBezTo>
                    <a:pt x="22244" y="33164"/>
                    <a:pt x="29829" y="29392"/>
                    <a:pt x="37884" y="29358"/>
                  </a:cubicBezTo>
                  <a:cubicBezTo>
                    <a:pt x="52286" y="29358"/>
                    <a:pt x="65129" y="38118"/>
                    <a:pt x="65129" y="55180"/>
                  </a:cubicBezTo>
                  <a:cubicBezTo>
                    <a:pt x="65129" y="70764"/>
                    <a:pt x="52770" y="82640"/>
                    <a:pt x="34526" y="82640"/>
                  </a:cubicBezTo>
                  <a:cubicBezTo>
                    <a:pt x="10156" y="82640"/>
                    <a:pt x="-55" y="63831"/>
                    <a:pt x="-55" y="41342"/>
                  </a:cubicBezTo>
                  <a:cubicBezTo>
                    <a:pt x="53" y="17106"/>
                    <a:pt x="13729" y="-36"/>
                    <a:pt x="37374" y="-36"/>
                  </a:cubicBezTo>
                  <a:close/>
                  <a:moveTo>
                    <a:pt x="33075" y="43545"/>
                  </a:moveTo>
                  <a:cubicBezTo>
                    <a:pt x="26986" y="43655"/>
                    <a:pt x="21263" y="46472"/>
                    <a:pt x="17464" y="51230"/>
                  </a:cubicBezTo>
                  <a:cubicBezTo>
                    <a:pt x="18189" y="58914"/>
                    <a:pt x="22515" y="67781"/>
                    <a:pt x="33800" y="67781"/>
                  </a:cubicBezTo>
                  <a:cubicBezTo>
                    <a:pt x="43016" y="67781"/>
                    <a:pt x="47960" y="61548"/>
                    <a:pt x="47960" y="55905"/>
                  </a:cubicBezTo>
                  <a:cubicBezTo>
                    <a:pt x="47960" y="47253"/>
                    <a:pt x="40867" y="43545"/>
                    <a:pt x="33075" y="43545"/>
                  </a:cubicBezTo>
                  <a:close/>
                </a:path>
              </a:pathLst>
            </a:custGeom>
            <a:solidFill>
              <a:srgbClr val="2093D7"/>
            </a:solidFill>
            <a:ln w="2650" cap="flat">
              <a:noFill/>
              <a:prstDash val="solid"/>
              <a:miter/>
            </a:ln>
          </p:spPr>
          <p:txBody>
            <a:bodyPr rtlCol="0" anchor="ctr"/>
            <a:lstStyle/>
            <a:p>
              <a:endParaRPr lang="en-IN" sz="1800"/>
            </a:p>
          </p:txBody>
        </p:sp>
        <p:sp>
          <p:nvSpPr>
            <p:cNvPr id="9" name="Freeform: Shape 8">
              <a:extLst>
                <a:ext uri="{FF2B5EF4-FFF2-40B4-BE49-F238E27FC236}">
                  <a16:creationId xmlns:a16="http://schemas.microsoft.com/office/drawing/2014/main" id="{A12D419E-3C74-27DF-09CD-64123CED72F4}"/>
                </a:ext>
              </a:extLst>
            </p:cNvPr>
            <p:cNvSpPr/>
            <p:nvPr/>
          </p:nvSpPr>
          <p:spPr>
            <a:xfrm>
              <a:off x="10465997" y="6535296"/>
              <a:ext cx="66258" cy="82702"/>
            </a:xfrm>
            <a:custGeom>
              <a:avLst/>
              <a:gdLst>
                <a:gd name="connsiteX0" fmla="*/ 33075 w 66258"/>
                <a:gd name="connsiteY0" fmla="*/ -42 h 82702"/>
                <a:gd name="connsiteX1" fmla="*/ 66204 w 66258"/>
                <a:gd name="connsiteY1" fmla="*/ 41256 h 82702"/>
                <a:gd name="connsiteX2" fmla="*/ 33075 w 66258"/>
                <a:gd name="connsiteY2" fmla="*/ 82661 h 82702"/>
                <a:gd name="connsiteX3" fmla="*/ -55 w 66258"/>
                <a:gd name="connsiteY3" fmla="*/ 41256 h 82702"/>
                <a:gd name="connsiteX4" fmla="*/ 33075 w 66258"/>
                <a:gd name="connsiteY4" fmla="*/ -42 h 82702"/>
                <a:gd name="connsiteX5" fmla="*/ 33075 w 66258"/>
                <a:gd name="connsiteY5" fmla="*/ 15059 h 82702"/>
                <a:gd name="connsiteX6" fmla="*/ 17249 w 66258"/>
                <a:gd name="connsiteY6" fmla="*/ 41229 h 82702"/>
                <a:gd name="connsiteX7" fmla="*/ 33075 w 66258"/>
                <a:gd name="connsiteY7" fmla="*/ 67534 h 82702"/>
                <a:gd name="connsiteX8" fmla="*/ 48793 w 66258"/>
                <a:gd name="connsiteY8" fmla="*/ 41229 h 82702"/>
                <a:gd name="connsiteX9" fmla="*/ 33075 w 66258"/>
                <a:gd name="connsiteY9" fmla="*/ 15059 h 8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58" h="82702">
                  <a:moveTo>
                    <a:pt x="33075" y="-42"/>
                  </a:moveTo>
                  <a:cubicBezTo>
                    <a:pt x="55886" y="-42"/>
                    <a:pt x="66204" y="20594"/>
                    <a:pt x="66204" y="41256"/>
                  </a:cubicBezTo>
                  <a:cubicBezTo>
                    <a:pt x="66204" y="61918"/>
                    <a:pt x="55913" y="82661"/>
                    <a:pt x="33075" y="82661"/>
                  </a:cubicBezTo>
                  <a:cubicBezTo>
                    <a:pt x="10236" y="82661"/>
                    <a:pt x="-55" y="61918"/>
                    <a:pt x="-55" y="41256"/>
                  </a:cubicBezTo>
                  <a:cubicBezTo>
                    <a:pt x="-55" y="20594"/>
                    <a:pt x="10182" y="-42"/>
                    <a:pt x="33075" y="-42"/>
                  </a:cubicBezTo>
                  <a:close/>
                  <a:moveTo>
                    <a:pt x="33075" y="15059"/>
                  </a:moveTo>
                  <a:cubicBezTo>
                    <a:pt x="21548" y="15059"/>
                    <a:pt x="17249" y="26478"/>
                    <a:pt x="17249" y="41229"/>
                  </a:cubicBezTo>
                  <a:cubicBezTo>
                    <a:pt x="17249" y="55980"/>
                    <a:pt x="21548" y="67534"/>
                    <a:pt x="33075" y="67534"/>
                  </a:cubicBezTo>
                  <a:cubicBezTo>
                    <a:pt x="44602" y="67534"/>
                    <a:pt x="48793" y="56007"/>
                    <a:pt x="48793" y="41229"/>
                  </a:cubicBezTo>
                  <a:cubicBezTo>
                    <a:pt x="48793" y="26451"/>
                    <a:pt x="44521" y="15059"/>
                    <a:pt x="33075" y="15059"/>
                  </a:cubicBezTo>
                  <a:close/>
                </a:path>
              </a:pathLst>
            </a:custGeom>
            <a:solidFill>
              <a:srgbClr val="2093D7"/>
            </a:solidFill>
            <a:ln w="2650" cap="flat">
              <a:noFill/>
              <a:prstDash val="solid"/>
              <a:miter/>
            </a:ln>
          </p:spPr>
          <p:txBody>
            <a:bodyPr rtlCol="0" anchor="ctr"/>
            <a:lstStyle/>
            <a:p>
              <a:endParaRPr lang="en-IN" sz="1800"/>
            </a:p>
          </p:txBody>
        </p:sp>
        <p:sp>
          <p:nvSpPr>
            <p:cNvPr id="10" name="Freeform: Shape 9">
              <a:extLst>
                <a:ext uri="{FF2B5EF4-FFF2-40B4-BE49-F238E27FC236}">
                  <a16:creationId xmlns:a16="http://schemas.microsoft.com/office/drawing/2014/main" id="{2EAD223B-28CA-DCA8-B6B8-EAE95EB7F2A4}"/>
                </a:ext>
              </a:extLst>
            </p:cNvPr>
            <p:cNvSpPr/>
            <p:nvPr/>
          </p:nvSpPr>
          <p:spPr>
            <a:xfrm>
              <a:off x="10027174" y="6541019"/>
              <a:ext cx="45166" cy="70987"/>
            </a:xfrm>
            <a:custGeom>
              <a:avLst/>
              <a:gdLst>
                <a:gd name="connsiteX0" fmla="*/ -55 w 45166"/>
                <a:gd name="connsiteY0" fmla="*/ -42 h 70987"/>
                <a:gd name="connsiteX1" fmla="*/ 15126 w 45166"/>
                <a:gd name="connsiteY1" fmla="*/ -42 h 70987"/>
                <a:gd name="connsiteX2" fmla="*/ 15126 w 45166"/>
                <a:gd name="connsiteY2" fmla="*/ 57512 h 70987"/>
                <a:gd name="connsiteX3" fmla="*/ 45112 w 45166"/>
                <a:gd name="connsiteY3" fmla="*/ 57512 h 70987"/>
                <a:gd name="connsiteX4" fmla="*/ 45112 w 45166"/>
                <a:gd name="connsiteY4" fmla="*/ 70946 h 70987"/>
                <a:gd name="connsiteX5" fmla="*/ -55 w 45166"/>
                <a:gd name="connsiteY5" fmla="*/ 70946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66" h="70987">
                  <a:moveTo>
                    <a:pt x="-55" y="-42"/>
                  </a:moveTo>
                  <a:lnTo>
                    <a:pt x="15126" y="-42"/>
                  </a:lnTo>
                  <a:lnTo>
                    <a:pt x="15126" y="57512"/>
                  </a:lnTo>
                  <a:lnTo>
                    <a:pt x="45112" y="57512"/>
                  </a:lnTo>
                  <a:lnTo>
                    <a:pt x="45112" y="70946"/>
                  </a:lnTo>
                  <a:lnTo>
                    <a:pt x="-55" y="70946"/>
                  </a:lnTo>
                  <a:close/>
                </a:path>
              </a:pathLst>
            </a:custGeom>
            <a:solidFill>
              <a:schemeClr val="tx1"/>
            </a:solidFill>
            <a:ln w="2650" cap="flat">
              <a:noFill/>
              <a:prstDash val="solid"/>
              <a:miter/>
            </a:ln>
          </p:spPr>
          <p:txBody>
            <a:bodyPr rtlCol="0" anchor="ctr"/>
            <a:lstStyle/>
            <a:p>
              <a:endParaRPr lang="en-IN" sz="1800"/>
            </a:p>
          </p:txBody>
        </p:sp>
        <p:sp>
          <p:nvSpPr>
            <p:cNvPr id="11" name="Freeform: Shape 10">
              <a:extLst>
                <a:ext uri="{FF2B5EF4-FFF2-40B4-BE49-F238E27FC236}">
                  <a16:creationId xmlns:a16="http://schemas.microsoft.com/office/drawing/2014/main" id="{983A6DC5-D0D5-EF7A-6581-1558DF4D356B}"/>
                </a:ext>
              </a:extLst>
            </p:cNvPr>
            <p:cNvSpPr/>
            <p:nvPr/>
          </p:nvSpPr>
          <p:spPr>
            <a:xfrm>
              <a:off x="10086581" y="6541019"/>
              <a:ext cx="50110" cy="70853"/>
            </a:xfrm>
            <a:custGeom>
              <a:avLst/>
              <a:gdLst>
                <a:gd name="connsiteX0" fmla="*/ -55 w 50110"/>
                <a:gd name="connsiteY0" fmla="*/ -42 h 70853"/>
                <a:gd name="connsiteX1" fmla="*/ 50056 w 50110"/>
                <a:gd name="connsiteY1" fmla="*/ -42 h 70853"/>
                <a:gd name="connsiteX2" fmla="*/ 50056 w 50110"/>
                <a:gd name="connsiteY2" fmla="*/ 12936 h 70853"/>
                <a:gd name="connsiteX3" fmla="*/ 15126 w 50110"/>
                <a:gd name="connsiteY3" fmla="*/ 12936 h 70853"/>
                <a:gd name="connsiteX4" fmla="*/ 15126 w 50110"/>
                <a:gd name="connsiteY4" fmla="*/ 28332 h 70853"/>
                <a:gd name="connsiteX5" fmla="*/ 49438 w 50110"/>
                <a:gd name="connsiteY5" fmla="*/ 28332 h 70853"/>
                <a:gd name="connsiteX6" fmla="*/ 49438 w 50110"/>
                <a:gd name="connsiteY6" fmla="*/ 41283 h 70853"/>
                <a:gd name="connsiteX7" fmla="*/ 15019 w 50110"/>
                <a:gd name="connsiteY7" fmla="*/ 41283 h 70853"/>
                <a:gd name="connsiteX8" fmla="*/ 15019 w 50110"/>
                <a:gd name="connsiteY8" fmla="*/ 57753 h 70853"/>
                <a:gd name="connsiteX9" fmla="*/ 49948 w 50110"/>
                <a:gd name="connsiteY9" fmla="*/ 57753 h 70853"/>
                <a:gd name="connsiteX10" fmla="*/ 49948 w 50110"/>
                <a:gd name="connsiteY10" fmla="*/ 70812 h 70853"/>
                <a:gd name="connsiteX11" fmla="*/ -55 w 50110"/>
                <a:gd name="connsiteY11"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0" h="70853">
                  <a:moveTo>
                    <a:pt x="-55" y="-42"/>
                  </a:moveTo>
                  <a:lnTo>
                    <a:pt x="50056" y="-42"/>
                  </a:lnTo>
                  <a:lnTo>
                    <a:pt x="50056" y="12936"/>
                  </a:lnTo>
                  <a:lnTo>
                    <a:pt x="15126" y="12936"/>
                  </a:lnTo>
                  <a:lnTo>
                    <a:pt x="15126" y="28332"/>
                  </a:lnTo>
                  <a:lnTo>
                    <a:pt x="49438" y="28332"/>
                  </a:lnTo>
                  <a:lnTo>
                    <a:pt x="49438" y="41283"/>
                  </a:lnTo>
                  <a:lnTo>
                    <a:pt x="15019" y="41283"/>
                  </a:lnTo>
                  <a:lnTo>
                    <a:pt x="15019" y="57753"/>
                  </a:lnTo>
                  <a:lnTo>
                    <a:pt x="49948" y="57753"/>
                  </a:lnTo>
                  <a:lnTo>
                    <a:pt x="49948" y="70812"/>
                  </a:lnTo>
                  <a:lnTo>
                    <a:pt x="-55" y="70812"/>
                  </a:lnTo>
                  <a:close/>
                </a:path>
              </a:pathLst>
            </a:custGeom>
            <a:solidFill>
              <a:schemeClr val="tx1"/>
            </a:solidFill>
            <a:ln w="2650" cap="flat">
              <a:noFill/>
              <a:prstDash val="solid"/>
              <a:miter/>
            </a:ln>
          </p:spPr>
          <p:txBody>
            <a:bodyPr rtlCol="0" anchor="ctr"/>
            <a:lstStyle/>
            <a:p>
              <a:endParaRPr lang="en-IN" sz="1800"/>
            </a:p>
          </p:txBody>
        </p:sp>
        <p:sp>
          <p:nvSpPr>
            <p:cNvPr id="12" name="Freeform: Shape 11">
              <a:extLst>
                <a:ext uri="{FF2B5EF4-FFF2-40B4-BE49-F238E27FC236}">
                  <a16:creationId xmlns:a16="http://schemas.microsoft.com/office/drawing/2014/main" id="{D1A839AE-5102-E8C7-379B-97C37563446A}"/>
                </a:ext>
              </a:extLst>
            </p:cNvPr>
            <p:cNvSpPr/>
            <p:nvPr/>
          </p:nvSpPr>
          <p:spPr>
            <a:xfrm>
              <a:off x="10152356" y="6541019"/>
              <a:ext cx="63410" cy="70853"/>
            </a:xfrm>
            <a:custGeom>
              <a:avLst/>
              <a:gdLst>
                <a:gd name="connsiteX0" fmla="*/ 15019 w 63410"/>
                <a:gd name="connsiteY0" fmla="*/ 23227 h 70853"/>
                <a:gd name="connsiteX1" fmla="*/ 15019 w 63410"/>
                <a:gd name="connsiteY1" fmla="*/ 70812 h 70853"/>
                <a:gd name="connsiteX2" fmla="*/ -55 w 63410"/>
                <a:gd name="connsiteY2" fmla="*/ 70812 h 70853"/>
                <a:gd name="connsiteX3" fmla="*/ -55 w 63410"/>
                <a:gd name="connsiteY3" fmla="*/ -42 h 70853"/>
                <a:gd name="connsiteX4" fmla="*/ 15449 w 63410"/>
                <a:gd name="connsiteY4" fmla="*/ -42 h 70853"/>
                <a:gd name="connsiteX5" fmla="*/ 48256 w 63410"/>
                <a:gd name="connsiteY5" fmla="*/ 45877 h 70853"/>
                <a:gd name="connsiteX6" fmla="*/ 48256 w 63410"/>
                <a:gd name="connsiteY6" fmla="*/ -42 h 70853"/>
                <a:gd name="connsiteX7" fmla="*/ 63356 w 63410"/>
                <a:gd name="connsiteY7" fmla="*/ -42 h 70853"/>
                <a:gd name="connsiteX8" fmla="*/ 63356 w 63410"/>
                <a:gd name="connsiteY8" fmla="*/ 70812 h 70853"/>
                <a:gd name="connsiteX9" fmla="*/ 48820 w 63410"/>
                <a:gd name="connsiteY9"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410" h="70853">
                  <a:moveTo>
                    <a:pt x="15019" y="23227"/>
                  </a:moveTo>
                  <a:lnTo>
                    <a:pt x="15019" y="70812"/>
                  </a:lnTo>
                  <a:lnTo>
                    <a:pt x="-55" y="70812"/>
                  </a:lnTo>
                  <a:lnTo>
                    <a:pt x="-55" y="-42"/>
                  </a:lnTo>
                  <a:lnTo>
                    <a:pt x="15449" y="-42"/>
                  </a:lnTo>
                  <a:lnTo>
                    <a:pt x="48256" y="45877"/>
                  </a:lnTo>
                  <a:lnTo>
                    <a:pt x="48256" y="-42"/>
                  </a:lnTo>
                  <a:lnTo>
                    <a:pt x="63356" y="-42"/>
                  </a:lnTo>
                  <a:lnTo>
                    <a:pt x="63356" y="70812"/>
                  </a:lnTo>
                  <a:lnTo>
                    <a:pt x="48820" y="70812"/>
                  </a:lnTo>
                  <a:close/>
                </a:path>
              </a:pathLst>
            </a:custGeom>
            <a:solidFill>
              <a:schemeClr val="tx1"/>
            </a:solidFill>
            <a:ln w="2650" cap="flat">
              <a:noFill/>
              <a:prstDash val="solid"/>
              <a:miter/>
            </a:ln>
          </p:spPr>
          <p:txBody>
            <a:bodyPr rtlCol="0" anchor="ctr"/>
            <a:lstStyle/>
            <a:p>
              <a:endParaRPr lang="en-IN" sz="1800"/>
            </a:p>
          </p:txBody>
        </p:sp>
        <p:sp>
          <p:nvSpPr>
            <p:cNvPr id="13" name="Freeform: Shape 12">
              <a:extLst>
                <a:ext uri="{FF2B5EF4-FFF2-40B4-BE49-F238E27FC236}">
                  <a16:creationId xmlns:a16="http://schemas.microsoft.com/office/drawing/2014/main" id="{359B1F04-DEDF-0172-8F92-8982056D87FB}"/>
                </a:ext>
              </a:extLst>
            </p:cNvPr>
            <p:cNvSpPr/>
            <p:nvPr/>
          </p:nvSpPr>
          <p:spPr>
            <a:xfrm>
              <a:off x="10230249" y="6541019"/>
              <a:ext cx="65560" cy="70853"/>
            </a:xfrm>
            <a:custGeom>
              <a:avLst/>
              <a:gdLst>
                <a:gd name="connsiteX0" fmla="*/ -55 w 65560"/>
                <a:gd name="connsiteY0" fmla="*/ -42 h 70853"/>
                <a:gd name="connsiteX1" fmla="*/ 27889 w 65560"/>
                <a:gd name="connsiteY1" fmla="*/ -42 h 70853"/>
                <a:gd name="connsiteX2" fmla="*/ 65506 w 65560"/>
                <a:gd name="connsiteY2" fmla="*/ 35452 h 70853"/>
                <a:gd name="connsiteX3" fmla="*/ 27889 w 65560"/>
                <a:gd name="connsiteY3" fmla="*/ 70812 h 70853"/>
                <a:gd name="connsiteX4" fmla="*/ -55 w 65560"/>
                <a:gd name="connsiteY4" fmla="*/ 70812 h 70853"/>
                <a:gd name="connsiteX5" fmla="*/ 27889 w 65560"/>
                <a:gd name="connsiteY5" fmla="*/ 57512 h 70853"/>
                <a:gd name="connsiteX6" fmla="*/ 50077 w 65560"/>
                <a:gd name="connsiteY6" fmla="*/ 37405 h 70853"/>
                <a:gd name="connsiteX7" fmla="*/ 50083 w 65560"/>
                <a:gd name="connsiteY7" fmla="*/ 35452 h 70853"/>
                <a:gd name="connsiteX8" fmla="*/ 27889 w 65560"/>
                <a:gd name="connsiteY8" fmla="*/ 13232 h 70853"/>
                <a:gd name="connsiteX9" fmla="*/ 15046 w 65560"/>
                <a:gd name="connsiteY9" fmla="*/ 13232 h 70853"/>
                <a:gd name="connsiteX10" fmla="*/ 15046 w 65560"/>
                <a:gd name="connsiteY10" fmla="*/ 575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60" h="70853">
                  <a:moveTo>
                    <a:pt x="-55" y="-42"/>
                  </a:moveTo>
                  <a:lnTo>
                    <a:pt x="27889" y="-42"/>
                  </a:lnTo>
                  <a:cubicBezTo>
                    <a:pt x="50083" y="-42"/>
                    <a:pt x="65506" y="14091"/>
                    <a:pt x="65506" y="35452"/>
                  </a:cubicBezTo>
                  <a:cubicBezTo>
                    <a:pt x="65506" y="56813"/>
                    <a:pt x="50110" y="70812"/>
                    <a:pt x="27889" y="70812"/>
                  </a:cubicBezTo>
                  <a:lnTo>
                    <a:pt x="-55" y="70812"/>
                  </a:lnTo>
                  <a:close/>
                  <a:moveTo>
                    <a:pt x="27889" y="57512"/>
                  </a:moveTo>
                  <a:cubicBezTo>
                    <a:pt x="39569" y="58086"/>
                    <a:pt x="49502" y="49084"/>
                    <a:pt x="50077" y="37405"/>
                  </a:cubicBezTo>
                  <a:cubicBezTo>
                    <a:pt x="50110" y="36755"/>
                    <a:pt x="50110" y="36103"/>
                    <a:pt x="50083" y="35452"/>
                  </a:cubicBezTo>
                  <a:cubicBezTo>
                    <a:pt x="50083" y="22904"/>
                    <a:pt x="42425" y="13232"/>
                    <a:pt x="27889" y="13232"/>
                  </a:cubicBezTo>
                  <a:lnTo>
                    <a:pt x="15046" y="13232"/>
                  </a:lnTo>
                  <a:lnTo>
                    <a:pt x="15046" y="57512"/>
                  </a:lnTo>
                  <a:close/>
                </a:path>
              </a:pathLst>
            </a:custGeom>
            <a:solidFill>
              <a:schemeClr val="tx1"/>
            </a:solidFill>
            <a:ln w="2650" cap="flat">
              <a:noFill/>
              <a:prstDash val="solid"/>
              <a:miter/>
            </a:ln>
          </p:spPr>
          <p:txBody>
            <a:bodyPr rtlCol="0" anchor="ctr"/>
            <a:lstStyle/>
            <a:p>
              <a:endParaRPr lang="en-IN" sz="1800"/>
            </a:p>
          </p:txBody>
        </p:sp>
        <p:sp>
          <p:nvSpPr>
            <p:cNvPr id="14" name="Freeform: Shape 13">
              <a:extLst>
                <a:ext uri="{FF2B5EF4-FFF2-40B4-BE49-F238E27FC236}">
                  <a16:creationId xmlns:a16="http://schemas.microsoft.com/office/drawing/2014/main" id="{44BA7713-C31C-DC01-9DF3-718A7600B1FC}"/>
                </a:ext>
              </a:extLst>
            </p:cNvPr>
            <p:cNvSpPr/>
            <p:nvPr/>
          </p:nvSpPr>
          <p:spPr>
            <a:xfrm>
              <a:off x="9946057" y="6541019"/>
              <a:ext cx="67081" cy="70987"/>
            </a:xfrm>
            <a:custGeom>
              <a:avLst/>
              <a:gdLst>
                <a:gd name="connsiteX0" fmla="*/ 53415 w 67081"/>
                <a:gd name="connsiteY0" fmla="*/ 34270 h 70987"/>
                <a:gd name="connsiteX1" fmla="*/ 65640 w 67081"/>
                <a:gd name="connsiteY1" fmla="*/ 18014 h 70987"/>
                <a:gd name="connsiteX2" fmla="*/ 45220 w 67081"/>
                <a:gd name="connsiteY2" fmla="*/ -42 h 70987"/>
                <a:gd name="connsiteX3" fmla="*/ -55 w 67081"/>
                <a:gd name="connsiteY3" fmla="*/ -42 h 70987"/>
                <a:gd name="connsiteX4" fmla="*/ 8006 w 67081"/>
                <a:gd name="connsiteY4" fmla="*/ 9147 h 70987"/>
                <a:gd name="connsiteX5" fmla="*/ 8006 w 67081"/>
                <a:gd name="connsiteY5" fmla="*/ 70946 h 70987"/>
                <a:gd name="connsiteX6" fmla="*/ 46429 w 67081"/>
                <a:gd name="connsiteY6" fmla="*/ 70946 h 70987"/>
                <a:gd name="connsiteX7" fmla="*/ 67010 w 67081"/>
                <a:gd name="connsiteY7" fmla="*/ 51815 h 70987"/>
                <a:gd name="connsiteX8" fmla="*/ 53415 w 67081"/>
                <a:gd name="connsiteY8" fmla="*/ 34270 h 70987"/>
                <a:gd name="connsiteX9" fmla="*/ 23026 w 67081"/>
                <a:gd name="connsiteY9" fmla="*/ 12775 h 70987"/>
                <a:gd name="connsiteX10" fmla="*/ 41834 w 67081"/>
                <a:gd name="connsiteY10" fmla="*/ 12775 h 70987"/>
                <a:gd name="connsiteX11" fmla="*/ 50098 w 67081"/>
                <a:gd name="connsiteY11" fmla="*/ 20122 h 70987"/>
                <a:gd name="connsiteX12" fmla="*/ 42750 w 67081"/>
                <a:gd name="connsiteY12" fmla="*/ 28386 h 70987"/>
                <a:gd name="connsiteX13" fmla="*/ 41834 w 67081"/>
                <a:gd name="connsiteY13" fmla="*/ 28386 h 70987"/>
                <a:gd name="connsiteX14" fmla="*/ 23026 w 67081"/>
                <a:gd name="connsiteY14" fmla="*/ 28386 h 70987"/>
                <a:gd name="connsiteX15" fmla="*/ 42506 w 67081"/>
                <a:gd name="connsiteY15" fmla="*/ 57941 h 70987"/>
                <a:gd name="connsiteX16" fmla="*/ 23026 w 67081"/>
                <a:gd name="connsiteY16" fmla="*/ 57941 h 70987"/>
                <a:gd name="connsiteX17" fmla="*/ 23026 w 67081"/>
                <a:gd name="connsiteY17" fmla="*/ 41283 h 70987"/>
                <a:gd name="connsiteX18" fmla="*/ 42506 w 67081"/>
                <a:gd name="connsiteY18" fmla="*/ 41283 h 70987"/>
                <a:gd name="connsiteX19" fmla="*/ 51597 w 67081"/>
                <a:gd name="connsiteY19" fmla="*/ 48654 h 70987"/>
                <a:gd name="connsiteX20" fmla="*/ 51641 w 67081"/>
                <a:gd name="connsiteY20" fmla="*/ 49558 h 70987"/>
                <a:gd name="connsiteX21" fmla="*/ 42533 w 67081"/>
                <a:gd name="connsiteY21" fmla="*/ 57941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7081" h="70987">
                  <a:moveTo>
                    <a:pt x="53415" y="34270"/>
                  </a:moveTo>
                  <a:cubicBezTo>
                    <a:pt x="60919" y="32573"/>
                    <a:pt x="66092" y="25694"/>
                    <a:pt x="65640" y="18014"/>
                  </a:cubicBezTo>
                  <a:cubicBezTo>
                    <a:pt x="65640" y="8556"/>
                    <a:pt x="58735" y="-42"/>
                    <a:pt x="45220" y="-42"/>
                  </a:cubicBezTo>
                  <a:lnTo>
                    <a:pt x="-55" y="-42"/>
                  </a:lnTo>
                  <a:lnTo>
                    <a:pt x="8006" y="9147"/>
                  </a:lnTo>
                  <a:lnTo>
                    <a:pt x="8006" y="70946"/>
                  </a:lnTo>
                  <a:lnTo>
                    <a:pt x="46429" y="70946"/>
                  </a:lnTo>
                  <a:cubicBezTo>
                    <a:pt x="59863" y="70946"/>
                    <a:pt x="67010" y="62429"/>
                    <a:pt x="67010" y="51815"/>
                  </a:cubicBezTo>
                  <a:cubicBezTo>
                    <a:pt x="67376" y="43430"/>
                    <a:pt x="61626" y="36009"/>
                    <a:pt x="53415" y="34270"/>
                  </a:cubicBezTo>
                  <a:close/>
                  <a:moveTo>
                    <a:pt x="23026" y="12775"/>
                  </a:moveTo>
                  <a:lnTo>
                    <a:pt x="41834" y="12775"/>
                  </a:lnTo>
                  <a:cubicBezTo>
                    <a:pt x="46145" y="12522"/>
                    <a:pt x="49844" y="15811"/>
                    <a:pt x="50098" y="20122"/>
                  </a:cubicBezTo>
                  <a:cubicBezTo>
                    <a:pt x="50351" y="24433"/>
                    <a:pt x="47061" y="28133"/>
                    <a:pt x="42750" y="28386"/>
                  </a:cubicBezTo>
                  <a:cubicBezTo>
                    <a:pt x="42445" y="28404"/>
                    <a:pt x="42139" y="28404"/>
                    <a:pt x="41834" y="28386"/>
                  </a:cubicBezTo>
                  <a:lnTo>
                    <a:pt x="23026" y="28386"/>
                  </a:lnTo>
                  <a:close/>
                  <a:moveTo>
                    <a:pt x="42506" y="57941"/>
                  </a:moveTo>
                  <a:lnTo>
                    <a:pt x="23026" y="57941"/>
                  </a:lnTo>
                  <a:lnTo>
                    <a:pt x="23026" y="41283"/>
                  </a:lnTo>
                  <a:lnTo>
                    <a:pt x="42506" y="41283"/>
                  </a:lnTo>
                  <a:cubicBezTo>
                    <a:pt x="47051" y="40808"/>
                    <a:pt x="51122" y="44108"/>
                    <a:pt x="51597" y="48654"/>
                  </a:cubicBezTo>
                  <a:cubicBezTo>
                    <a:pt x="51628" y="48954"/>
                    <a:pt x="51643" y="49256"/>
                    <a:pt x="51641" y="49558"/>
                  </a:cubicBezTo>
                  <a:cubicBezTo>
                    <a:pt x="51641" y="54663"/>
                    <a:pt x="48256" y="57941"/>
                    <a:pt x="42533" y="57941"/>
                  </a:cubicBezTo>
                  <a:close/>
                </a:path>
              </a:pathLst>
            </a:custGeom>
            <a:solidFill>
              <a:schemeClr val="tx1"/>
            </a:solidFill>
            <a:ln w="2650" cap="flat">
              <a:noFill/>
              <a:prstDash val="solid"/>
              <a:miter/>
            </a:ln>
          </p:spPr>
          <p:txBody>
            <a:bodyPr rtlCol="0" anchor="ctr"/>
            <a:lstStyle/>
            <a:p>
              <a:endParaRPr lang="en-IN" sz="1800"/>
            </a:p>
          </p:txBody>
        </p:sp>
        <p:sp>
          <p:nvSpPr>
            <p:cNvPr id="15" name="Freeform: Shape 14">
              <a:extLst>
                <a:ext uri="{FF2B5EF4-FFF2-40B4-BE49-F238E27FC236}">
                  <a16:creationId xmlns:a16="http://schemas.microsoft.com/office/drawing/2014/main" id="{BF7C75B2-E221-9A9B-2F49-699B828BDC81}"/>
                </a:ext>
              </a:extLst>
            </p:cNvPr>
            <p:cNvSpPr/>
            <p:nvPr/>
          </p:nvSpPr>
          <p:spPr>
            <a:xfrm>
              <a:off x="9939179"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52B8E5"/>
            </a:solidFill>
            <a:ln w="2650" cap="flat">
              <a:noFill/>
              <a:prstDash val="solid"/>
              <a:miter/>
            </a:ln>
          </p:spPr>
          <p:txBody>
            <a:bodyPr rtlCol="0" anchor="ctr"/>
            <a:lstStyle/>
            <a:p>
              <a:endParaRPr lang="en-IN" sz="1800"/>
            </a:p>
          </p:txBody>
        </p:sp>
        <p:sp>
          <p:nvSpPr>
            <p:cNvPr id="16" name="Freeform: Shape 15">
              <a:extLst>
                <a:ext uri="{FF2B5EF4-FFF2-40B4-BE49-F238E27FC236}">
                  <a16:creationId xmlns:a16="http://schemas.microsoft.com/office/drawing/2014/main" id="{3205011B-9EAC-75C3-E359-4413C41BC5C5}"/>
                </a:ext>
              </a:extLst>
            </p:cNvPr>
            <p:cNvSpPr/>
            <p:nvPr/>
          </p:nvSpPr>
          <p:spPr>
            <a:xfrm>
              <a:off x="9939635"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2093D7"/>
            </a:solidFill>
            <a:ln w="2650" cap="flat">
              <a:noFill/>
              <a:prstDash val="solid"/>
              <a:miter/>
            </a:ln>
          </p:spPr>
          <p:txBody>
            <a:bodyPr rtlCol="0" anchor="ctr"/>
            <a:lstStyle/>
            <a:p>
              <a:endParaRPr lang="en-IN" sz="1800"/>
            </a:p>
          </p:txBody>
        </p:sp>
      </p:grpSp>
      <p:sp>
        <p:nvSpPr>
          <p:cNvPr id="4" name="TextBox 3">
            <a:extLst>
              <a:ext uri="{FF2B5EF4-FFF2-40B4-BE49-F238E27FC236}">
                <a16:creationId xmlns:a16="http://schemas.microsoft.com/office/drawing/2014/main" id="{9C09B0D0-7885-C2F2-E743-56FCD96867F5}"/>
              </a:ext>
            </a:extLst>
          </p:cNvPr>
          <p:cNvSpPr txBox="1"/>
          <p:nvPr userDrawn="1"/>
        </p:nvSpPr>
        <p:spPr>
          <a:xfrm>
            <a:off x="10555789" y="6477896"/>
            <a:ext cx="1414519" cy="202333"/>
          </a:xfrm>
          <a:prstGeom prst="rect">
            <a:avLst/>
          </a:prstGeom>
          <a:noFill/>
        </p:spPr>
        <p:txBody>
          <a:bodyPr wrap="square">
            <a:spAutoFit/>
          </a:bodyPr>
          <a:lstStyle/>
          <a:p>
            <a:r>
              <a:rPr lang="en-US" sz="700" b="0" i="0">
                <a:solidFill>
                  <a:schemeClr val="tx1"/>
                </a:solidFill>
                <a:effectLst/>
                <a:latin typeface="+mn-lt"/>
              </a:rPr>
              <a:t>Copyright 2023 Blend360.</a:t>
            </a:r>
            <a:endParaRPr lang="en-IN" sz="700">
              <a:solidFill>
                <a:schemeClr val="tx1"/>
              </a:solidFill>
              <a:latin typeface="+mn-lt"/>
            </a:endParaRPr>
          </a:p>
        </p:txBody>
      </p:sp>
    </p:spTree>
    <p:extLst>
      <p:ext uri="{BB962C8B-B14F-4D97-AF65-F5344CB8AC3E}">
        <p14:creationId xmlns:p14="http://schemas.microsoft.com/office/powerpoint/2010/main" val="133780405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4_Title Slide">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0415797-251E-9BFA-5C7C-CEEF663B41B3}"/>
              </a:ext>
            </a:extLst>
          </p:cNvPr>
          <p:cNvSpPr>
            <a:spLocks noGrp="1"/>
          </p:cNvSpPr>
          <p:nvPr>
            <p:ph type="title"/>
          </p:nvPr>
        </p:nvSpPr>
        <p:spPr>
          <a:xfrm>
            <a:off x="838091" y="435776"/>
            <a:ext cx="10515818" cy="341045"/>
          </a:xfrm>
          <a:prstGeom prst="rect">
            <a:avLst/>
          </a:prstGeom>
        </p:spPr>
        <p:txBody>
          <a:bodyPr/>
          <a:lstStyle>
            <a:lvl1pPr>
              <a:defRPr sz="2400"/>
            </a:lvl1pPr>
          </a:lstStyle>
          <a:p>
            <a:r>
              <a:rPr lang="en-US"/>
              <a:t>Click to edit Master title style</a:t>
            </a:r>
            <a:endParaRPr lang="en-IN"/>
          </a:p>
        </p:txBody>
      </p:sp>
      <p:sp>
        <p:nvSpPr>
          <p:cNvPr id="7" name="Rectangle 6">
            <a:extLst>
              <a:ext uri="{FF2B5EF4-FFF2-40B4-BE49-F238E27FC236}">
                <a16:creationId xmlns:a16="http://schemas.microsoft.com/office/drawing/2014/main" id="{5C0099C9-A0E4-9218-3C36-1A58029CC009}"/>
              </a:ext>
            </a:extLst>
          </p:cNvPr>
          <p:cNvSpPr/>
          <p:nvPr userDrawn="1"/>
        </p:nvSpPr>
        <p:spPr>
          <a:xfrm>
            <a:off x="1007242" y="298021"/>
            <a:ext cx="360882"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bg1"/>
              </a:solidFill>
            </a:endParaRPr>
          </a:p>
        </p:txBody>
      </p:sp>
      <p:pic>
        <p:nvPicPr>
          <p:cNvPr id="2" name="Graphic 1">
            <a:extLst>
              <a:ext uri="{FF2B5EF4-FFF2-40B4-BE49-F238E27FC236}">
                <a16:creationId xmlns:a16="http://schemas.microsoft.com/office/drawing/2014/main" id="{2D897903-762E-23AF-B5AE-CAA6E1D33C3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7885" y="6473338"/>
            <a:ext cx="617905" cy="206891"/>
          </a:xfrm>
          <a:prstGeom prst="rect">
            <a:avLst/>
          </a:prstGeom>
        </p:spPr>
      </p:pic>
      <p:sp>
        <p:nvSpPr>
          <p:cNvPr id="3" name="TextBox 2">
            <a:extLst>
              <a:ext uri="{FF2B5EF4-FFF2-40B4-BE49-F238E27FC236}">
                <a16:creationId xmlns:a16="http://schemas.microsoft.com/office/drawing/2014/main" id="{DBB45023-5556-B3FB-4765-948FDA0DA630}"/>
              </a:ext>
            </a:extLst>
          </p:cNvPr>
          <p:cNvSpPr txBox="1"/>
          <p:nvPr userDrawn="1"/>
        </p:nvSpPr>
        <p:spPr>
          <a:xfrm>
            <a:off x="10555789" y="6477896"/>
            <a:ext cx="1414519"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
        <p:nvSpPr>
          <p:cNvPr id="9" name="Text Placeholder 8">
            <a:extLst>
              <a:ext uri="{FF2B5EF4-FFF2-40B4-BE49-F238E27FC236}">
                <a16:creationId xmlns:a16="http://schemas.microsoft.com/office/drawing/2014/main" id="{A9236538-5F7F-0582-E813-D92A7D156DBD}"/>
              </a:ext>
            </a:extLst>
          </p:cNvPr>
          <p:cNvSpPr>
            <a:spLocks noGrp="1"/>
          </p:cNvSpPr>
          <p:nvPr>
            <p:ph type="body" sz="quarter" idx="10"/>
          </p:nvPr>
        </p:nvSpPr>
        <p:spPr>
          <a:xfrm>
            <a:off x="838091" y="1476375"/>
            <a:ext cx="10515818" cy="4327525"/>
          </a:xfrm>
          <a:prstGeom prst="rect">
            <a:avLst/>
          </a:prstGeom>
        </p:spPr>
        <p:txBody>
          <a:bodyPr/>
          <a:lstStyle>
            <a:lvl1pPr>
              <a:buClr>
                <a:schemeClr val="accent3"/>
              </a:buClr>
              <a:defRPr/>
            </a:lvl1pPr>
            <a:lvl2pPr>
              <a:buClr>
                <a:schemeClr val="accent3"/>
              </a:buClr>
              <a:defRPr/>
            </a:lvl2pPr>
            <a:lvl3pPr>
              <a:buClr>
                <a:schemeClr val="accent3"/>
              </a:buClr>
              <a:defRPr/>
            </a:lvl3pPr>
            <a:lvl4pPr>
              <a:buClr>
                <a:schemeClr val="accent3"/>
              </a:buClr>
              <a:defRPr/>
            </a:lvl4pPr>
            <a:lvl5pPr>
              <a:buClr>
                <a:schemeClr val="accent3"/>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451398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 Seperato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AFF2E2-0534-2DF0-890D-E30E35887E8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94" y="0"/>
            <a:ext cx="12190412" cy="6858000"/>
          </a:xfrm>
          <a:prstGeom prst="rect">
            <a:avLst/>
          </a:prstGeom>
        </p:spPr>
      </p:pic>
      <p:sp>
        <p:nvSpPr>
          <p:cNvPr id="4" name="Rectangle 3">
            <a:extLst>
              <a:ext uri="{FF2B5EF4-FFF2-40B4-BE49-F238E27FC236}">
                <a16:creationId xmlns:a16="http://schemas.microsoft.com/office/drawing/2014/main" id="{46D6B22A-FF43-F7C0-8507-FA18CF5226EB}"/>
              </a:ext>
            </a:extLst>
          </p:cNvPr>
          <p:cNvSpPr/>
          <p:nvPr userDrawn="1"/>
        </p:nvSpPr>
        <p:spPr>
          <a:xfrm>
            <a:off x="0" y="0"/>
            <a:ext cx="12191206" cy="6858000"/>
          </a:xfrm>
          <a:prstGeom prst="rect">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bg1"/>
              </a:solidFill>
            </a:endParaRPr>
          </a:p>
        </p:txBody>
      </p:sp>
      <p:sp>
        <p:nvSpPr>
          <p:cNvPr id="8" name="Rectangle 7">
            <a:extLst>
              <a:ext uri="{FF2B5EF4-FFF2-40B4-BE49-F238E27FC236}">
                <a16:creationId xmlns:a16="http://schemas.microsoft.com/office/drawing/2014/main" id="{2C513CC5-5A76-75E1-8BFD-FC8D52AF31DC}"/>
              </a:ext>
            </a:extLst>
          </p:cNvPr>
          <p:cNvSpPr/>
          <p:nvPr userDrawn="1"/>
        </p:nvSpPr>
        <p:spPr>
          <a:xfrm>
            <a:off x="1129428" y="1940977"/>
            <a:ext cx="452702"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bg1"/>
              </a:solidFill>
            </a:endParaRPr>
          </a:p>
        </p:txBody>
      </p:sp>
      <p:sp>
        <p:nvSpPr>
          <p:cNvPr id="9" name="Title 8">
            <a:extLst>
              <a:ext uri="{FF2B5EF4-FFF2-40B4-BE49-F238E27FC236}">
                <a16:creationId xmlns:a16="http://schemas.microsoft.com/office/drawing/2014/main" id="{07B3E07E-3BBB-0104-E7DD-1FAF16D02DCE}"/>
              </a:ext>
            </a:extLst>
          </p:cNvPr>
          <p:cNvSpPr>
            <a:spLocks noGrp="1"/>
          </p:cNvSpPr>
          <p:nvPr>
            <p:ph type="title" hasCustomPrompt="1"/>
          </p:nvPr>
        </p:nvSpPr>
        <p:spPr>
          <a:xfrm>
            <a:off x="1129428" y="2131731"/>
            <a:ext cx="5895146" cy="1325563"/>
          </a:xfrm>
          <a:prstGeom prst="rect">
            <a:avLst/>
          </a:prstGeom>
        </p:spPr>
        <p:txBody>
          <a:bodyPr/>
          <a:lstStyle>
            <a:lvl1pPr marL="0" algn="l" defTabSz="457154" rtl="0" eaLnBrk="1" latinLnBrk="0" hangingPunct="1">
              <a:defRPr lang="en-IN" sz="3600" kern="1200" dirty="0">
                <a:solidFill>
                  <a:schemeClr val="bg1"/>
                </a:solidFill>
                <a:latin typeface="+mj-lt"/>
                <a:ea typeface="+mn-ea"/>
                <a:cs typeface="+mn-cs"/>
              </a:defRPr>
            </a:lvl1pPr>
          </a:lstStyle>
          <a:p>
            <a:r>
              <a:rPr lang="en-US"/>
              <a:t>CLICK TO EDIT MASTER TITLE STYLE</a:t>
            </a:r>
            <a:endParaRPr lang="en-IN"/>
          </a:p>
        </p:txBody>
      </p:sp>
      <p:sp>
        <p:nvSpPr>
          <p:cNvPr id="11" name="Text Placeholder 10">
            <a:extLst>
              <a:ext uri="{FF2B5EF4-FFF2-40B4-BE49-F238E27FC236}">
                <a16:creationId xmlns:a16="http://schemas.microsoft.com/office/drawing/2014/main" id="{0F814A2D-59CD-F845-3464-3D46E742EEB4}"/>
              </a:ext>
            </a:extLst>
          </p:cNvPr>
          <p:cNvSpPr>
            <a:spLocks noGrp="1"/>
          </p:cNvSpPr>
          <p:nvPr>
            <p:ph type="body" sz="quarter" idx="10"/>
          </p:nvPr>
        </p:nvSpPr>
        <p:spPr>
          <a:xfrm>
            <a:off x="1130153" y="3557064"/>
            <a:ext cx="4966641" cy="1325563"/>
          </a:xfrm>
          <a:prstGeom prst="rect">
            <a:avLst/>
          </a:prstGeom>
        </p:spPr>
        <p:txBody>
          <a:bodyPr/>
          <a:lstStyle>
            <a:lvl1pPr>
              <a:defRPr lang="en-US" sz="1200" kern="1200" dirty="0" smtClean="0">
                <a:solidFill>
                  <a:schemeClr val="bg1"/>
                </a:solidFill>
                <a:latin typeface="+mn-lt"/>
                <a:ea typeface="+mn-ea"/>
                <a:cs typeface="+mn-cs"/>
              </a:defRPr>
            </a:lvl1pPr>
            <a:lvl2pPr>
              <a:defRPr lang="en-US" sz="1200" kern="1200" dirty="0" smtClean="0">
                <a:solidFill>
                  <a:schemeClr val="bg1"/>
                </a:solidFill>
                <a:latin typeface="+mn-lt"/>
                <a:ea typeface="+mn-ea"/>
                <a:cs typeface="+mn-cs"/>
              </a:defRPr>
            </a:lvl2pPr>
            <a:lvl3pPr>
              <a:defRPr lang="en-US" sz="1200" kern="1200" dirty="0" smtClean="0">
                <a:solidFill>
                  <a:schemeClr val="bg1"/>
                </a:solidFill>
                <a:latin typeface="+mn-lt"/>
                <a:ea typeface="+mn-ea"/>
                <a:cs typeface="+mn-cs"/>
              </a:defRPr>
            </a:lvl3pPr>
            <a:lvl4pPr>
              <a:defRPr lang="en-US" sz="1200" kern="1200" dirty="0" smtClean="0">
                <a:solidFill>
                  <a:schemeClr val="bg1"/>
                </a:solidFill>
                <a:latin typeface="+mn-lt"/>
                <a:ea typeface="+mn-ea"/>
                <a:cs typeface="+mn-cs"/>
              </a:defRPr>
            </a:lvl4pPr>
            <a:lvl5pPr>
              <a:defRPr lang="en-IN" sz="1200" kern="1200" dirty="0">
                <a:solidFill>
                  <a:schemeClr val="bg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971893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61264A91-57AD-4E40-43F6-1744BDDE001F}"/>
              </a:ext>
            </a:extLst>
          </p:cNvPr>
          <p:cNvSpPr>
            <a:spLocks noGrp="1"/>
          </p:cNvSpPr>
          <p:nvPr>
            <p:ph type="pic" sz="quarter" idx="10"/>
          </p:nvPr>
        </p:nvSpPr>
        <p:spPr>
          <a:xfrm>
            <a:off x="0" y="0"/>
            <a:ext cx="12192000" cy="6858000"/>
          </a:xfrm>
          <a:prstGeom prst="rect">
            <a:avLst/>
          </a:prstGeom>
        </p:spPr>
        <p:txBody>
          <a:bodyPr/>
          <a:lstStyle/>
          <a:p>
            <a:endParaRPr lang="en-ID"/>
          </a:p>
        </p:txBody>
      </p:sp>
      <p:pic>
        <p:nvPicPr>
          <p:cNvPr id="2" name="Graphic 1">
            <a:extLst>
              <a:ext uri="{FF2B5EF4-FFF2-40B4-BE49-F238E27FC236}">
                <a16:creationId xmlns:a16="http://schemas.microsoft.com/office/drawing/2014/main" id="{9F32927F-0AF3-F235-4EF3-D6A6121705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7885" y="6473338"/>
            <a:ext cx="617905" cy="206891"/>
          </a:xfrm>
          <a:prstGeom prst="rect">
            <a:avLst/>
          </a:prstGeom>
        </p:spPr>
      </p:pic>
      <p:sp>
        <p:nvSpPr>
          <p:cNvPr id="4" name="TextBox 3">
            <a:extLst>
              <a:ext uri="{FF2B5EF4-FFF2-40B4-BE49-F238E27FC236}">
                <a16:creationId xmlns:a16="http://schemas.microsoft.com/office/drawing/2014/main" id="{C14BF06A-8B28-FD56-3BF6-A29E7231D66D}"/>
              </a:ext>
            </a:extLst>
          </p:cNvPr>
          <p:cNvSpPr txBox="1"/>
          <p:nvPr userDrawn="1"/>
        </p:nvSpPr>
        <p:spPr>
          <a:xfrm>
            <a:off x="10555789" y="6477896"/>
            <a:ext cx="1414519"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Tree>
    <p:extLst>
      <p:ext uri="{BB962C8B-B14F-4D97-AF65-F5344CB8AC3E}">
        <p14:creationId xmlns:p14="http://schemas.microsoft.com/office/powerpoint/2010/main" val="2846494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SlideAdd17">
    <p:spTree>
      <p:nvGrpSpPr>
        <p:cNvPr id="1" name=""/>
        <p:cNvGrpSpPr/>
        <p:nvPr/>
      </p:nvGrpSpPr>
      <p:grpSpPr>
        <a:xfrm>
          <a:off x="0" y="0"/>
          <a:ext cx="0" cy="0"/>
          <a:chOff x="0" y="0"/>
          <a:chExt cx="0" cy="0"/>
        </a:xfrm>
      </p:grpSpPr>
      <p:sp>
        <p:nvSpPr>
          <p:cNvPr id="15" name="PpHolder1">
            <a:extLst>
              <a:ext uri="{FF2B5EF4-FFF2-40B4-BE49-F238E27FC236}">
                <a16:creationId xmlns:a16="http://schemas.microsoft.com/office/drawing/2014/main" id="{930504E4-3552-95EE-0FE9-EB7496F53335}"/>
              </a:ext>
            </a:extLst>
          </p:cNvPr>
          <p:cNvSpPr>
            <a:spLocks noGrp="1"/>
          </p:cNvSpPr>
          <p:nvPr>
            <p:ph type="pic" sz="quarter" idx="13"/>
          </p:nvPr>
        </p:nvSpPr>
        <p:spPr>
          <a:xfrm>
            <a:off x="9158022" y="290778"/>
            <a:ext cx="2743202" cy="6276444"/>
          </a:xfrm>
          <a:custGeom>
            <a:avLst/>
            <a:gdLst>
              <a:gd name="connsiteX0" fmla="*/ 0 w 2743202"/>
              <a:gd name="connsiteY0" fmla="*/ 0 h 6276444"/>
              <a:gd name="connsiteX1" fmla="*/ 2743202 w 2743202"/>
              <a:gd name="connsiteY1" fmla="*/ 0 h 6276444"/>
              <a:gd name="connsiteX2" fmla="*/ 2743202 w 2743202"/>
              <a:gd name="connsiteY2" fmla="*/ 6276444 h 6276444"/>
              <a:gd name="connsiteX3" fmla="*/ 0 w 2743202"/>
              <a:gd name="connsiteY3" fmla="*/ 6276444 h 6276444"/>
            </a:gdLst>
            <a:ahLst/>
            <a:cxnLst>
              <a:cxn ang="0">
                <a:pos x="connsiteX0" y="connsiteY0"/>
              </a:cxn>
              <a:cxn ang="0">
                <a:pos x="connsiteX1" y="connsiteY1"/>
              </a:cxn>
              <a:cxn ang="0">
                <a:pos x="connsiteX2" y="connsiteY2"/>
              </a:cxn>
              <a:cxn ang="0">
                <a:pos x="connsiteX3" y="connsiteY3"/>
              </a:cxn>
            </a:cxnLst>
            <a:rect l="l" t="t" r="r" b="b"/>
            <a:pathLst>
              <a:path w="2743202" h="6276444">
                <a:moveTo>
                  <a:pt x="0" y="0"/>
                </a:moveTo>
                <a:lnTo>
                  <a:pt x="2743202" y="0"/>
                </a:lnTo>
                <a:lnTo>
                  <a:pt x="2743202" y="6276444"/>
                </a:lnTo>
                <a:lnTo>
                  <a:pt x="0" y="6276444"/>
                </a:lnTo>
                <a:close/>
              </a:path>
            </a:pathLst>
          </a:custGeom>
          <a:blipFill dpi="0" rotWithShape="1">
            <a:blip r:embed="rId2" cstate="screen">
              <a:extLst>
                <a:ext uri="{28A0092B-C50C-407E-A947-70E740481C1C}">
                  <a14:useLocalDpi xmlns:a14="http://schemas.microsoft.com/office/drawing/2010/main"/>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lvl1pPr>
              <a:defRPr lang="en-ID" sz="600">
                <a:solidFill>
                  <a:schemeClr val="lt1">
                    <a:alpha val="0"/>
                  </a:schemeClr>
                </a:solidFill>
              </a:defRPr>
            </a:lvl1pPr>
          </a:lstStyle>
          <a:p>
            <a:pPr marL="0" lvl="0" algn="ctr" defTabSz="457154"/>
            <a:endParaRPr lang="en-ID"/>
          </a:p>
        </p:txBody>
      </p:sp>
      <p:sp>
        <p:nvSpPr>
          <p:cNvPr id="13" name="PpHolder2">
            <a:extLst>
              <a:ext uri="{FF2B5EF4-FFF2-40B4-BE49-F238E27FC236}">
                <a16:creationId xmlns:a16="http://schemas.microsoft.com/office/drawing/2014/main" id="{C22B3B0D-C689-147F-87CD-DBAC4DE4F337}"/>
              </a:ext>
            </a:extLst>
          </p:cNvPr>
          <p:cNvSpPr>
            <a:spLocks noGrp="1"/>
          </p:cNvSpPr>
          <p:nvPr>
            <p:ph type="pic" sz="quarter" idx="12"/>
          </p:nvPr>
        </p:nvSpPr>
        <p:spPr>
          <a:xfrm>
            <a:off x="3246880" y="290778"/>
            <a:ext cx="2743202" cy="6276444"/>
          </a:xfrm>
          <a:custGeom>
            <a:avLst/>
            <a:gdLst>
              <a:gd name="connsiteX0" fmla="*/ 0 w 2743202"/>
              <a:gd name="connsiteY0" fmla="*/ 0 h 6276444"/>
              <a:gd name="connsiteX1" fmla="*/ 2743202 w 2743202"/>
              <a:gd name="connsiteY1" fmla="*/ 0 h 6276444"/>
              <a:gd name="connsiteX2" fmla="*/ 2743202 w 2743202"/>
              <a:gd name="connsiteY2" fmla="*/ 6276444 h 6276444"/>
              <a:gd name="connsiteX3" fmla="*/ 0 w 2743202"/>
              <a:gd name="connsiteY3" fmla="*/ 6276444 h 6276444"/>
            </a:gdLst>
            <a:ahLst/>
            <a:cxnLst>
              <a:cxn ang="0">
                <a:pos x="connsiteX0" y="connsiteY0"/>
              </a:cxn>
              <a:cxn ang="0">
                <a:pos x="connsiteX1" y="connsiteY1"/>
              </a:cxn>
              <a:cxn ang="0">
                <a:pos x="connsiteX2" y="connsiteY2"/>
              </a:cxn>
              <a:cxn ang="0">
                <a:pos x="connsiteX3" y="connsiteY3"/>
              </a:cxn>
            </a:cxnLst>
            <a:rect l="l" t="t" r="r" b="b"/>
            <a:pathLst>
              <a:path w="2743202" h="6276444">
                <a:moveTo>
                  <a:pt x="0" y="0"/>
                </a:moveTo>
                <a:lnTo>
                  <a:pt x="2743202" y="0"/>
                </a:lnTo>
                <a:lnTo>
                  <a:pt x="2743202" y="6276444"/>
                </a:lnTo>
                <a:lnTo>
                  <a:pt x="0" y="6276444"/>
                </a:lnTo>
                <a:close/>
              </a:path>
            </a:pathLst>
          </a:custGeom>
          <a:blipFill dpi="0" rotWithShape="1">
            <a:blip r:embed="rId2" cstate="screen">
              <a:extLst>
                <a:ext uri="{28A0092B-C50C-407E-A947-70E740481C1C}">
                  <a14:useLocalDpi xmlns:a14="http://schemas.microsoft.com/office/drawing/2010/main"/>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lvl1pPr>
              <a:defRPr lang="en-ID" sz="600">
                <a:solidFill>
                  <a:schemeClr val="lt1">
                    <a:alpha val="0"/>
                  </a:schemeClr>
                </a:solidFill>
              </a:defRPr>
            </a:lvl1pPr>
          </a:lstStyle>
          <a:p>
            <a:pPr marL="0" lvl="0" algn="ctr" defTabSz="457154"/>
            <a:endParaRPr lang="en-ID"/>
          </a:p>
        </p:txBody>
      </p:sp>
      <p:sp>
        <p:nvSpPr>
          <p:cNvPr id="11" name="PpHolder3">
            <a:extLst>
              <a:ext uri="{FF2B5EF4-FFF2-40B4-BE49-F238E27FC236}">
                <a16:creationId xmlns:a16="http://schemas.microsoft.com/office/drawing/2014/main" id="{3EAAAA2E-5CA1-88DA-DC2E-D2A13A9DC174}"/>
              </a:ext>
            </a:extLst>
          </p:cNvPr>
          <p:cNvSpPr>
            <a:spLocks noGrp="1"/>
          </p:cNvSpPr>
          <p:nvPr>
            <p:ph type="pic" sz="quarter" idx="11"/>
          </p:nvPr>
        </p:nvSpPr>
        <p:spPr>
          <a:xfrm>
            <a:off x="290780" y="290778"/>
            <a:ext cx="2743203" cy="6276444"/>
          </a:xfrm>
          <a:custGeom>
            <a:avLst/>
            <a:gdLst>
              <a:gd name="connsiteX0" fmla="*/ 0 w 2743203"/>
              <a:gd name="connsiteY0" fmla="*/ 0 h 6276444"/>
              <a:gd name="connsiteX1" fmla="*/ 2743203 w 2743203"/>
              <a:gd name="connsiteY1" fmla="*/ 0 h 6276444"/>
              <a:gd name="connsiteX2" fmla="*/ 2743203 w 2743203"/>
              <a:gd name="connsiteY2" fmla="*/ 6276444 h 6276444"/>
              <a:gd name="connsiteX3" fmla="*/ 0 w 2743203"/>
              <a:gd name="connsiteY3" fmla="*/ 6276444 h 6276444"/>
            </a:gdLst>
            <a:ahLst/>
            <a:cxnLst>
              <a:cxn ang="0">
                <a:pos x="connsiteX0" y="connsiteY0"/>
              </a:cxn>
              <a:cxn ang="0">
                <a:pos x="connsiteX1" y="connsiteY1"/>
              </a:cxn>
              <a:cxn ang="0">
                <a:pos x="connsiteX2" y="connsiteY2"/>
              </a:cxn>
              <a:cxn ang="0">
                <a:pos x="connsiteX3" y="connsiteY3"/>
              </a:cxn>
            </a:cxnLst>
            <a:rect l="l" t="t" r="r" b="b"/>
            <a:pathLst>
              <a:path w="2743203" h="6276444">
                <a:moveTo>
                  <a:pt x="0" y="0"/>
                </a:moveTo>
                <a:lnTo>
                  <a:pt x="2743203" y="0"/>
                </a:lnTo>
                <a:lnTo>
                  <a:pt x="2743203" y="6276444"/>
                </a:lnTo>
                <a:lnTo>
                  <a:pt x="0" y="6276444"/>
                </a:lnTo>
                <a:close/>
              </a:path>
            </a:pathLst>
          </a:custGeom>
          <a:blipFill dpi="0" rotWithShape="1">
            <a:blip r:embed="rId2" cstate="screen">
              <a:extLst>
                <a:ext uri="{28A0092B-C50C-407E-A947-70E740481C1C}">
                  <a14:useLocalDpi xmlns:a14="http://schemas.microsoft.com/office/drawing/2010/main"/>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lvl1pPr>
              <a:defRPr lang="en-ID" sz="600">
                <a:solidFill>
                  <a:schemeClr val="lt1">
                    <a:alpha val="0"/>
                  </a:schemeClr>
                </a:solidFill>
              </a:defRPr>
            </a:lvl1pPr>
          </a:lstStyle>
          <a:p>
            <a:pPr marL="0" lvl="0" algn="ctr" defTabSz="457154"/>
            <a:endParaRPr lang="en-ID"/>
          </a:p>
        </p:txBody>
      </p:sp>
      <p:sp>
        <p:nvSpPr>
          <p:cNvPr id="9" name="PpHolder4">
            <a:extLst>
              <a:ext uri="{FF2B5EF4-FFF2-40B4-BE49-F238E27FC236}">
                <a16:creationId xmlns:a16="http://schemas.microsoft.com/office/drawing/2014/main" id="{7446C9D5-9CBC-9DD6-705F-4360F8425F80}"/>
              </a:ext>
            </a:extLst>
          </p:cNvPr>
          <p:cNvSpPr>
            <a:spLocks noGrp="1"/>
          </p:cNvSpPr>
          <p:nvPr userDrawn="1">
            <p:ph type="pic" sz="quarter" idx="10"/>
          </p:nvPr>
        </p:nvSpPr>
        <p:spPr>
          <a:xfrm>
            <a:off x="6202097" y="290778"/>
            <a:ext cx="2743202" cy="6276444"/>
          </a:xfrm>
          <a:custGeom>
            <a:avLst/>
            <a:gdLst>
              <a:gd name="connsiteX0" fmla="*/ 0 w 2743202"/>
              <a:gd name="connsiteY0" fmla="*/ 0 h 6276444"/>
              <a:gd name="connsiteX1" fmla="*/ 2743202 w 2743202"/>
              <a:gd name="connsiteY1" fmla="*/ 0 h 6276444"/>
              <a:gd name="connsiteX2" fmla="*/ 2743202 w 2743202"/>
              <a:gd name="connsiteY2" fmla="*/ 6276444 h 6276444"/>
              <a:gd name="connsiteX3" fmla="*/ 0 w 2743202"/>
              <a:gd name="connsiteY3" fmla="*/ 6276444 h 6276444"/>
            </a:gdLst>
            <a:ahLst/>
            <a:cxnLst>
              <a:cxn ang="0">
                <a:pos x="connsiteX0" y="connsiteY0"/>
              </a:cxn>
              <a:cxn ang="0">
                <a:pos x="connsiteX1" y="connsiteY1"/>
              </a:cxn>
              <a:cxn ang="0">
                <a:pos x="connsiteX2" y="connsiteY2"/>
              </a:cxn>
              <a:cxn ang="0">
                <a:pos x="connsiteX3" y="connsiteY3"/>
              </a:cxn>
            </a:cxnLst>
            <a:rect l="l" t="t" r="r" b="b"/>
            <a:pathLst>
              <a:path w="2743202" h="6276444">
                <a:moveTo>
                  <a:pt x="0" y="0"/>
                </a:moveTo>
                <a:lnTo>
                  <a:pt x="2743202" y="0"/>
                </a:lnTo>
                <a:lnTo>
                  <a:pt x="2743202" y="6276444"/>
                </a:lnTo>
                <a:lnTo>
                  <a:pt x="0" y="6276444"/>
                </a:lnTo>
                <a:close/>
              </a:path>
            </a:pathLst>
          </a:custGeom>
          <a:blipFill dpi="0" rotWithShape="1">
            <a:blip r:embed="rId2" cstate="screen">
              <a:extLst>
                <a:ext uri="{28A0092B-C50C-407E-A947-70E740481C1C}">
                  <a14:useLocalDpi xmlns:a14="http://schemas.microsoft.com/office/drawing/2010/main"/>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lvl1pPr>
              <a:defRPr lang="en-ID" sz="600">
                <a:solidFill>
                  <a:schemeClr val="lt1">
                    <a:alpha val="0"/>
                  </a:schemeClr>
                </a:solidFill>
              </a:defRPr>
            </a:lvl1pPr>
          </a:lstStyle>
          <a:p>
            <a:pPr marL="0" lvl="0" algn="ctr" defTabSz="457154"/>
            <a:endParaRPr lang="en-ID"/>
          </a:p>
        </p:txBody>
      </p:sp>
    </p:spTree>
    <p:extLst>
      <p:ext uri="{BB962C8B-B14F-4D97-AF65-F5344CB8AC3E}">
        <p14:creationId xmlns:p14="http://schemas.microsoft.com/office/powerpoint/2010/main" val="27414300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5383248"/>
      </p:ext>
    </p:extLst>
  </p:cSld>
  <p:clrMap bg1="lt1" tx1="dk1" bg2="lt2" tx2="dk2" accent1="accent1" accent2="accent2" accent3="accent3" accent4="accent4" accent5="accent5" accent6="accent6" hlink="hlink" folHlink="folHlink"/>
  <p:sldLayoutIdLst>
    <p:sldLayoutId id="2147483690" r:id="rId1"/>
    <p:sldLayoutId id="2147483720" r:id="rId2"/>
    <p:sldLayoutId id="2147483721" r:id="rId3"/>
    <p:sldLayoutId id="2147483724" r:id="rId4"/>
    <p:sldLayoutId id="2147483723" r:id="rId5"/>
    <p:sldLayoutId id="2147483722" r:id="rId6"/>
    <p:sldLayoutId id="2147483725" r:id="rId7"/>
    <p:sldLayoutId id="2147483717" r:id="rId8"/>
    <p:sldLayoutId id="2147483718" r:id="rId9"/>
    <p:sldLayoutId id="2147483719" r:id="rId10"/>
    <p:sldLayoutId id="2147484059" r:id="rId11"/>
  </p:sldLayoutIdLst>
  <p:txStyles>
    <p:titleStyle>
      <a:lvl1pPr algn="l" defTabSz="913974" rtl="0" eaLnBrk="1" latinLnBrk="0" hangingPunct="1">
        <a:lnSpc>
          <a:spcPct val="90000"/>
        </a:lnSpc>
        <a:spcBef>
          <a:spcPct val="0"/>
        </a:spcBef>
        <a:buNone/>
        <a:defRPr sz="4401" kern="1200">
          <a:solidFill>
            <a:schemeClr val="tx1"/>
          </a:solidFill>
          <a:latin typeface="+mj-lt"/>
          <a:ea typeface="+mj-ea"/>
          <a:cs typeface="+mj-cs"/>
        </a:defRPr>
      </a:lvl1pPr>
    </p:titleStyle>
    <p:bodyStyle>
      <a:lvl1pPr marL="228494" indent="-228494" algn="l" defTabSz="91397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479" indent="-228494" algn="l" defTabSz="91397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481" indent="-228494" algn="l" defTabSz="91397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480" indent="-228494" algn="l" defTabSz="91397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466" indent="-228494" algn="l" defTabSz="91397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509" indent="-228494" algn="l" defTabSz="91397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492" indent="-228494" algn="l" defTabSz="91397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479" indent="-228494" algn="l" defTabSz="91397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467" indent="-228494" algn="l" defTabSz="91397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3974" rtl="0" eaLnBrk="1" latinLnBrk="0" hangingPunct="1">
        <a:defRPr sz="1800" kern="1200">
          <a:solidFill>
            <a:schemeClr val="tx1"/>
          </a:solidFill>
          <a:latin typeface="+mn-lt"/>
          <a:ea typeface="+mn-ea"/>
          <a:cs typeface="+mn-cs"/>
        </a:defRPr>
      </a:lvl1pPr>
      <a:lvl2pPr marL="456986" algn="l" defTabSz="913974" rtl="0" eaLnBrk="1" latinLnBrk="0" hangingPunct="1">
        <a:defRPr sz="1800" kern="1200">
          <a:solidFill>
            <a:schemeClr val="tx1"/>
          </a:solidFill>
          <a:latin typeface="+mn-lt"/>
          <a:ea typeface="+mn-ea"/>
          <a:cs typeface="+mn-cs"/>
        </a:defRPr>
      </a:lvl2pPr>
      <a:lvl3pPr marL="913974" algn="l" defTabSz="913974" rtl="0" eaLnBrk="1" latinLnBrk="0" hangingPunct="1">
        <a:defRPr sz="1800" kern="1200">
          <a:solidFill>
            <a:schemeClr val="tx1"/>
          </a:solidFill>
          <a:latin typeface="+mn-lt"/>
          <a:ea typeface="+mn-ea"/>
          <a:cs typeface="+mn-cs"/>
        </a:defRPr>
      </a:lvl3pPr>
      <a:lvl4pPr marL="1370961" algn="l" defTabSz="913974" rtl="0" eaLnBrk="1" latinLnBrk="0" hangingPunct="1">
        <a:defRPr sz="1800" kern="1200">
          <a:solidFill>
            <a:schemeClr val="tx1"/>
          </a:solidFill>
          <a:latin typeface="+mn-lt"/>
          <a:ea typeface="+mn-ea"/>
          <a:cs typeface="+mn-cs"/>
        </a:defRPr>
      </a:lvl4pPr>
      <a:lvl5pPr marL="1827948" algn="l" defTabSz="913974" rtl="0" eaLnBrk="1" latinLnBrk="0" hangingPunct="1">
        <a:defRPr sz="1800" kern="1200">
          <a:solidFill>
            <a:schemeClr val="tx1"/>
          </a:solidFill>
          <a:latin typeface="+mn-lt"/>
          <a:ea typeface="+mn-ea"/>
          <a:cs typeface="+mn-cs"/>
        </a:defRPr>
      </a:lvl5pPr>
      <a:lvl6pPr marL="2284931" algn="l" defTabSz="913974" rtl="0" eaLnBrk="1" latinLnBrk="0" hangingPunct="1">
        <a:defRPr sz="1800" kern="1200">
          <a:solidFill>
            <a:schemeClr val="tx1"/>
          </a:solidFill>
          <a:latin typeface="+mn-lt"/>
          <a:ea typeface="+mn-ea"/>
          <a:cs typeface="+mn-cs"/>
        </a:defRPr>
      </a:lvl6pPr>
      <a:lvl7pPr marL="2741947" algn="l" defTabSz="913974" rtl="0" eaLnBrk="1" latinLnBrk="0" hangingPunct="1">
        <a:defRPr sz="1800" kern="1200">
          <a:solidFill>
            <a:schemeClr val="tx1"/>
          </a:solidFill>
          <a:latin typeface="+mn-lt"/>
          <a:ea typeface="+mn-ea"/>
          <a:cs typeface="+mn-cs"/>
        </a:defRPr>
      </a:lvl7pPr>
      <a:lvl8pPr marL="3198960" algn="l" defTabSz="913974" rtl="0" eaLnBrk="1" latinLnBrk="0" hangingPunct="1">
        <a:defRPr sz="1800" kern="1200">
          <a:solidFill>
            <a:schemeClr val="tx1"/>
          </a:solidFill>
          <a:latin typeface="+mn-lt"/>
          <a:ea typeface="+mn-ea"/>
          <a:cs typeface="+mn-cs"/>
        </a:defRPr>
      </a:lvl8pPr>
      <a:lvl9pPr marL="3655946" algn="l" defTabSz="91397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42" userDrawn="1">
          <p15:clr>
            <a:srgbClr val="F26B43"/>
          </p15:clr>
        </p15:guide>
        <p15:guide id="2" pos="280" userDrawn="1">
          <p15:clr>
            <a:srgbClr val="F26B43"/>
          </p15:clr>
        </p15:guide>
        <p15:guide id="3" pos="7400" userDrawn="1">
          <p15:clr>
            <a:srgbClr val="F26B43"/>
          </p15:clr>
        </p15:guide>
        <p15:guide id="4" orient="horz" pos="27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hyperlink" Target="https://commons.wikimedia.org/wiki/File:Couple_eating_lunch.jpg" TargetMode="External"/><Relationship Id="rId3" Type="http://schemas.openxmlformats.org/officeDocument/2006/relationships/image" Target="../media/image11.svg"/><Relationship Id="rId7" Type="http://schemas.openxmlformats.org/officeDocument/2006/relationships/image" Target="../media/image15.svg"/><Relationship Id="rId12" Type="http://schemas.openxmlformats.org/officeDocument/2006/relationships/image" Target="../media/image24.jpe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9.jpeg"/><Relationship Id="rId1" Type="http://schemas.openxmlformats.org/officeDocument/2006/relationships/slideLayout" Target="../slideLayouts/slideLayout4.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12" Type="http://schemas.openxmlformats.org/officeDocument/2006/relationships/image" Target="../media/image21.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hyperlink" Target="http://www.wired.it/attualita/2015/06/10/ikea-vecchi/" TargetMode="External"/><Relationship Id="rId3" Type="http://schemas.openxmlformats.org/officeDocument/2006/relationships/image" Target="../media/image11.svg"/><Relationship Id="rId7" Type="http://schemas.openxmlformats.org/officeDocument/2006/relationships/image" Target="../media/image15.svg"/><Relationship Id="rId12" Type="http://schemas.openxmlformats.org/officeDocument/2006/relationships/image" Target="../media/image22.jpe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12" Type="http://schemas.openxmlformats.org/officeDocument/2006/relationships/image" Target="../media/image23.jpe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8C64C4FC-1127-1288-834B-1F96965CE634}"/>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t="7" b="7"/>
          <a:stretch/>
        </p:blipFill>
        <p:spPr>
          <a:xfrm>
            <a:off x="1" y="447"/>
            <a:ext cx="12192000" cy="6857108"/>
          </a:xfrm>
          <a:prstGeom prst="rect">
            <a:avLst/>
          </a:prstGeom>
        </p:spPr>
      </p:pic>
      <p:sp>
        <p:nvSpPr>
          <p:cNvPr id="79" name="Rectangle 78">
            <a:extLst>
              <a:ext uri="{FF2B5EF4-FFF2-40B4-BE49-F238E27FC236}">
                <a16:creationId xmlns:a16="http://schemas.microsoft.com/office/drawing/2014/main" id="{9C66A298-607F-460B-B967-1197463C4818}"/>
              </a:ext>
            </a:extLst>
          </p:cNvPr>
          <p:cNvSpPr/>
          <p:nvPr/>
        </p:nvSpPr>
        <p:spPr>
          <a:xfrm>
            <a:off x="1" y="446"/>
            <a:ext cx="12192000" cy="6857108"/>
          </a:xfrm>
          <a:prstGeom prst="rect">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en-US">
              <a:solidFill>
                <a:srgbClr val="FFFFFF"/>
              </a:solidFill>
              <a:latin typeface="Montserrat" panose="00000500000000000000" pitchFamily="2" charset="0"/>
            </a:endParaRPr>
          </a:p>
        </p:txBody>
      </p:sp>
      <p:sp>
        <p:nvSpPr>
          <p:cNvPr id="16" name="Oval 15">
            <a:extLst>
              <a:ext uri="{FF2B5EF4-FFF2-40B4-BE49-F238E27FC236}">
                <a16:creationId xmlns:a16="http://schemas.microsoft.com/office/drawing/2014/main" id="{44062065-D930-487E-AEC2-A7298A2E057B}"/>
              </a:ext>
            </a:extLst>
          </p:cNvPr>
          <p:cNvSpPr/>
          <p:nvPr/>
        </p:nvSpPr>
        <p:spPr>
          <a:xfrm flipV="1">
            <a:off x="1093762" y="4545891"/>
            <a:ext cx="49090" cy="4909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Montserrat" panose="00000500000000000000" pitchFamily="2" charset="0"/>
            </a:endParaRPr>
          </a:p>
        </p:txBody>
      </p:sp>
      <p:sp>
        <p:nvSpPr>
          <p:cNvPr id="18" name="Oval 17">
            <a:extLst>
              <a:ext uri="{FF2B5EF4-FFF2-40B4-BE49-F238E27FC236}">
                <a16:creationId xmlns:a16="http://schemas.microsoft.com/office/drawing/2014/main" id="{9830671E-4F80-4C94-935F-7AC95A0AECCD}"/>
              </a:ext>
            </a:extLst>
          </p:cNvPr>
          <p:cNvSpPr/>
          <p:nvPr/>
        </p:nvSpPr>
        <p:spPr>
          <a:xfrm>
            <a:off x="3797140" y="4265846"/>
            <a:ext cx="49090" cy="4909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Montserrat" panose="00000500000000000000" pitchFamily="2" charset="0"/>
            </a:endParaRPr>
          </a:p>
        </p:txBody>
      </p:sp>
      <p:sp>
        <p:nvSpPr>
          <p:cNvPr id="19" name="Oval 18">
            <a:extLst>
              <a:ext uri="{FF2B5EF4-FFF2-40B4-BE49-F238E27FC236}">
                <a16:creationId xmlns:a16="http://schemas.microsoft.com/office/drawing/2014/main" id="{8E208942-19E8-42D1-9CDD-B309AD203529}"/>
              </a:ext>
            </a:extLst>
          </p:cNvPr>
          <p:cNvSpPr/>
          <p:nvPr/>
        </p:nvSpPr>
        <p:spPr>
          <a:xfrm>
            <a:off x="11706737" y="330363"/>
            <a:ext cx="38258" cy="3825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Montserrat" panose="00000500000000000000" pitchFamily="2" charset="0"/>
            </a:endParaRPr>
          </a:p>
        </p:txBody>
      </p:sp>
      <p:sp>
        <p:nvSpPr>
          <p:cNvPr id="21" name="Oval 20">
            <a:extLst>
              <a:ext uri="{FF2B5EF4-FFF2-40B4-BE49-F238E27FC236}">
                <a16:creationId xmlns:a16="http://schemas.microsoft.com/office/drawing/2014/main" id="{B5BBBDB6-BA13-429B-873B-3F98706F4C43}"/>
              </a:ext>
            </a:extLst>
          </p:cNvPr>
          <p:cNvSpPr/>
          <p:nvPr/>
        </p:nvSpPr>
        <p:spPr>
          <a:xfrm flipV="1">
            <a:off x="11012834" y="5491919"/>
            <a:ext cx="55884" cy="5588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Montserrat" panose="00000500000000000000" pitchFamily="2" charset="0"/>
            </a:endParaRPr>
          </a:p>
        </p:txBody>
      </p:sp>
      <p:sp>
        <p:nvSpPr>
          <p:cNvPr id="22" name="Oval 21">
            <a:extLst>
              <a:ext uri="{FF2B5EF4-FFF2-40B4-BE49-F238E27FC236}">
                <a16:creationId xmlns:a16="http://schemas.microsoft.com/office/drawing/2014/main" id="{5E4B8E2B-2A50-414C-AF95-5279720DA1AC}"/>
              </a:ext>
            </a:extLst>
          </p:cNvPr>
          <p:cNvSpPr/>
          <p:nvPr/>
        </p:nvSpPr>
        <p:spPr>
          <a:xfrm flipV="1">
            <a:off x="5179626" y="5607186"/>
            <a:ext cx="54662" cy="546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Montserrat" panose="00000500000000000000" pitchFamily="2" charset="0"/>
            </a:endParaRPr>
          </a:p>
        </p:txBody>
      </p:sp>
      <p:sp>
        <p:nvSpPr>
          <p:cNvPr id="24" name="Oval 23">
            <a:extLst>
              <a:ext uri="{FF2B5EF4-FFF2-40B4-BE49-F238E27FC236}">
                <a16:creationId xmlns:a16="http://schemas.microsoft.com/office/drawing/2014/main" id="{1122501F-6901-4D6A-BE2D-C86061E70D03}"/>
              </a:ext>
            </a:extLst>
          </p:cNvPr>
          <p:cNvSpPr/>
          <p:nvPr/>
        </p:nvSpPr>
        <p:spPr>
          <a:xfrm>
            <a:off x="9620880" y="800453"/>
            <a:ext cx="49090" cy="4909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Montserrat" panose="00000500000000000000" pitchFamily="2" charset="0"/>
            </a:endParaRPr>
          </a:p>
        </p:txBody>
      </p:sp>
      <p:sp>
        <p:nvSpPr>
          <p:cNvPr id="25" name="Oval 24">
            <a:extLst>
              <a:ext uri="{FF2B5EF4-FFF2-40B4-BE49-F238E27FC236}">
                <a16:creationId xmlns:a16="http://schemas.microsoft.com/office/drawing/2014/main" id="{2E16748D-AA19-463F-86EF-D5DA95A310B1}"/>
              </a:ext>
            </a:extLst>
          </p:cNvPr>
          <p:cNvSpPr/>
          <p:nvPr/>
        </p:nvSpPr>
        <p:spPr>
          <a:xfrm>
            <a:off x="1912088" y="4296338"/>
            <a:ext cx="49090" cy="4909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Montserrat" panose="00000500000000000000" pitchFamily="2" charset="0"/>
            </a:endParaRPr>
          </a:p>
        </p:txBody>
      </p:sp>
      <p:sp>
        <p:nvSpPr>
          <p:cNvPr id="48" name="Oval 47">
            <a:extLst>
              <a:ext uri="{FF2B5EF4-FFF2-40B4-BE49-F238E27FC236}">
                <a16:creationId xmlns:a16="http://schemas.microsoft.com/office/drawing/2014/main" id="{EF3CCC20-0AA7-41CB-B17B-4061F79BBF8D}"/>
              </a:ext>
            </a:extLst>
          </p:cNvPr>
          <p:cNvSpPr/>
          <p:nvPr/>
        </p:nvSpPr>
        <p:spPr>
          <a:xfrm flipV="1">
            <a:off x="11333540" y="1723506"/>
            <a:ext cx="54662" cy="546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Montserrat" panose="00000500000000000000" pitchFamily="2" charset="0"/>
            </a:endParaRPr>
          </a:p>
        </p:txBody>
      </p:sp>
      <p:sp>
        <p:nvSpPr>
          <p:cNvPr id="3" name="TextBox 2">
            <a:extLst>
              <a:ext uri="{FF2B5EF4-FFF2-40B4-BE49-F238E27FC236}">
                <a16:creationId xmlns:a16="http://schemas.microsoft.com/office/drawing/2014/main" id="{5ABAD2B8-901A-4368-86D5-09E18CE173EE}"/>
              </a:ext>
            </a:extLst>
          </p:cNvPr>
          <p:cNvSpPr txBox="1"/>
          <p:nvPr/>
        </p:nvSpPr>
        <p:spPr>
          <a:xfrm>
            <a:off x="831146" y="1003908"/>
            <a:ext cx="5758283" cy="1931158"/>
          </a:xfrm>
          <a:prstGeom prst="rect">
            <a:avLst/>
          </a:prstGeom>
          <a:noFill/>
        </p:spPr>
        <p:txBody>
          <a:bodyPr wrap="none" lIns="91428" tIns="45714" rIns="91428" bIns="45714" rtlCol="0" anchor="t">
            <a:spAutoFit/>
          </a:bodyPr>
          <a:lstStyle/>
          <a:p>
            <a:pPr defTabSz="228577">
              <a:defRPr/>
            </a:pPr>
            <a:r>
              <a:rPr lang="en-US" sz="5950" b="1">
                <a:solidFill>
                  <a:srgbClr val="FFFFFF"/>
                </a:solidFill>
                <a:effectLst>
                  <a:outerShdw blurRad="50800" dist="38100" dir="5400000" algn="t" rotWithShape="0">
                    <a:prstClr val="black">
                      <a:alpha val="40000"/>
                    </a:prstClr>
                  </a:outerShdw>
                </a:effectLst>
                <a:latin typeface="+mj-lt"/>
                <a:ea typeface="Open Sans Extrabold"/>
                <a:cs typeface="Poppins"/>
              </a:rPr>
              <a:t>Marketing 101</a:t>
            </a:r>
            <a:endParaRPr lang="en-US" sz="5999" b="1">
              <a:solidFill>
                <a:srgbClr val="FFFFFF"/>
              </a:solidFill>
              <a:effectLst>
                <a:outerShdw blurRad="50800" dist="38100" dir="5400000" algn="t" rotWithShape="0">
                  <a:prstClr val="black">
                    <a:alpha val="40000"/>
                  </a:prstClr>
                </a:outerShdw>
              </a:effectLst>
              <a:latin typeface="+mj-lt"/>
              <a:ea typeface="Open Sans Extrabold" panose="020B0906030804020204" pitchFamily="34" charset="0"/>
              <a:cs typeface="Poppins" panose="00000500000000000000" pitchFamily="2" charset="0"/>
            </a:endParaRPr>
          </a:p>
          <a:p>
            <a:pPr defTabSz="228577">
              <a:defRPr/>
            </a:pPr>
            <a:r>
              <a:rPr lang="en-US" sz="5950" b="1">
                <a:solidFill>
                  <a:srgbClr val="FFFFFF"/>
                </a:solidFill>
                <a:effectLst>
                  <a:outerShdw blurRad="50800" dist="38100" dir="5400000" algn="t" rotWithShape="0">
                    <a:prstClr val="black">
                      <a:alpha val="40000"/>
                    </a:prstClr>
                  </a:outerShdw>
                </a:effectLst>
                <a:latin typeface="+mj-lt"/>
                <a:ea typeface="Open Sans Extrabold"/>
                <a:cs typeface="Poppins"/>
              </a:rPr>
              <a:t>Assignment</a:t>
            </a:r>
          </a:p>
        </p:txBody>
      </p:sp>
      <p:sp>
        <p:nvSpPr>
          <p:cNvPr id="5" name="Justify Text Body">
            <a:extLst>
              <a:ext uri="{FF2B5EF4-FFF2-40B4-BE49-F238E27FC236}">
                <a16:creationId xmlns:a16="http://schemas.microsoft.com/office/drawing/2014/main" id="{8046BCE0-0B8E-C0AA-1B42-BE107D8B3BDB}"/>
              </a:ext>
            </a:extLst>
          </p:cNvPr>
          <p:cNvSpPr txBox="1"/>
          <p:nvPr/>
        </p:nvSpPr>
        <p:spPr>
          <a:xfrm>
            <a:off x="1143246" y="2965176"/>
            <a:ext cx="4690524" cy="2256259"/>
          </a:xfrm>
          <a:prstGeom prst="rect">
            <a:avLst/>
          </a:prstGeom>
          <a:noFill/>
        </p:spPr>
        <p:txBody>
          <a:bodyPr wrap="square" lIns="0" tIns="0" rIns="0" bIns="0" rtlCol="0" anchor="t">
            <a:spAutoFit/>
          </a:bodyPr>
          <a:lstStyle/>
          <a:p>
            <a:pPr>
              <a:lnSpc>
                <a:spcPct val="150000"/>
              </a:lnSpc>
            </a:pPr>
            <a:r>
              <a:rPr lang="en-ID" sz="2000" b="1">
                <a:solidFill>
                  <a:schemeClr val="bg1"/>
                </a:solidFill>
              </a:rPr>
              <a:t>Name</a:t>
            </a:r>
            <a:r>
              <a:rPr lang="en-ID" sz="2000">
                <a:solidFill>
                  <a:schemeClr val="bg1"/>
                </a:solidFill>
              </a:rPr>
              <a:t>:-</a:t>
            </a:r>
          </a:p>
          <a:p>
            <a:pPr marL="457200" indent="-457200">
              <a:lnSpc>
                <a:spcPct val="150000"/>
              </a:lnSpc>
              <a:buAutoNum type="arabicParenR"/>
            </a:pPr>
            <a:r>
              <a:rPr lang="en-ID" sz="2000">
                <a:solidFill>
                  <a:schemeClr val="bg1"/>
                </a:solidFill>
              </a:rPr>
              <a:t>Akshit Singhal</a:t>
            </a:r>
            <a:endParaRPr lang="en-ID">
              <a:solidFill>
                <a:schemeClr val="bg1"/>
              </a:solidFill>
            </a:endParaRPr>
          </a:p>
          <a:p>
            <a:pPr>
              <a:lnSpc>
                <a:spcPct val="150000"/>
              </a:lnSpc>
            </a:pPr>
            <a:r>
              <a:rPr lang="en-ID" sz="2000">
                <a:solidFill>
                  <a:schemeClr val="bg1"/>
                </a:solidFill>
                <a:ea typeface="+mn-lt"/>
                <a:cs typeface="+mn-lt"/>
              </a:rPr>
              <a:t>2)   Prudhviteja Cherukuri</a:t>
            </a:r>
          </a:p>
          <a:p>
            <a:pPr>
              <a:lnSpc>
                <a:spcPct val="150000"/>
              </a:lnSpc>
            </a:pPr>
            <a:r>
              <a:rPr lang="en-ID" sz="2000">
                <a:solidFill>
                  <a:schemeClr val="bg1"/>
                </a:solidFill>
                <a:ea typeface="+mn-lt"/>
                <a:cs typeface="+mn-lt"/>
              </a:rPr>
              <a:t>3)   Sai </a:t>
            </a:r>
            <a:r>
              <a:rPr lang="en-ID" sz="2000" err="1">
                <a:solidFill>
                  <a:schemeClr val="bg1"/>
                </a:solidFill>
                <a:ea typeface="+mn-lt"/>
                <a:cs typeface="+mn-lt"/>
              </a:rPr>
              <a:t>Jyosthna</a:t>
            </a:r>
            <a:r>
              <a:rPr lang="en-ID" sz="2000">
                <a:solidFill>
                  <a:schemeClr val="bg1"/>
                </a:solidFill>
                <a:ea typeface="+mn-lt"/>
                <a:cs typeface="+mn-lt"/>
              </a:rPr>
              <a:t> </a:t>
            </a:r>
            <a:r>
              <a:rPr lang="en-ID" sz="2000" err="1">
                <a:solidFill>
                  <a:schemeClr val="bg1"/>
                </a:solidFill>
                <a:ea typeface="+mn-lt"/>
                <a:cs typeface="+mn-lt"/>
              </a:rPr>
              <a:t>Yenumala</a:t>
            </a:r>
            <a:endParaRPr lang="en-ID" sz="2000">
              <a:solidFill>
                <a:schemeClr val="bg1"/>
              </a:solidFill>
              <a:ea typeface="+mn-lt"/>
              <a:cs typeface="+mn-lt"/>
            </a:endParaRPr>
          </a:p>
          <a:p>
            <a:pPr>
              <a:lnSpc>
                <a:spcPct val="150000"/>
              </a:lnSpc>
            </a:pPr>
            <a:r>
              <a:rPr lang="en-ID" sz="2000">
                <a:solidFill>
                  <a:schemeClr val="bg1"/>
                </a:solidFill>
              </a:rPr>
              <a:t>4)   Tameem Attar</a:t>
            </a:r>
          </a:p>
        </p:txBody>
      </p:sp>
      <p:sp>
        <p:nvSpPr>
          <p:cNvPr id="6" name="Justify Text Body">
            <a:extLst>
              <a:ext uri="{FF2B5EF4-FFF2-40B4-BE49-F238E27FC236}">
                <a16:creationId xmlns:a16="http://schemas.microsoft.com/office/drawing/2014/main" id="{06EBB8D2-B4D3-1AEF-9B60-8905E75E75A4}"/>
              </a:ext>
            </a:extLst>
          </p:cNvPr>
          <p:cNvSpPr txBox="1"/>
          <p:nvPr/>
        </p:nvSpPr>
        <p:spPr>
          <a:xfrm>
            <a:off x="1244098" y="6103238"/>
            <a:ext cx="4690524" cy="522704"/>
          </a:xfrm>
          <a:prstGeom prst="rect">
            <a:avLst/>
          </a:prstGeom>
          <a:noFill/>
        </p:spPr>
        <p:txBody>
          <a:bodyPr wrap="square" lIns="0" tIns="0" rIns="0" bIns="0" rtlCol="0" anchor="t">
            <a:spAutoFit/>
          </a:bodyPr>
          <a:lstStyle/>
          <a:p>
            <a:pPr>
              <a:lnSpc>
                <a:spcPct val="150000"/>
              </a:lnSpc>
            </a:pPr>
            <a:r>
              <a:rPr lang="en-US" sz="1200">
                <a:solidFill>
                  <a:schemeClr val="bg1"/>
                </a:solidFill>
              </a:rPr>
              <a:t>Prepared by Team3</a:t>
            </a:r>
          </a:p>
          <a:p>
            <a:pPr>
              <a:lnSpc>
                <a:spcPct val="150000"/>
              </a:lnSpc>
            </a:pPr>
            <a:r>
              <a:rPr lang="en-US" sz="1200">
                <a:solidFill>
                  <a:schemeClr val="bg1"/>
                </a:solidFill>
              </a:rPr>
              <a:t>March 20</a:t>
            </a:r>
            <a:r>
              <a:rPr lang="en-US" sz="1200" baseline="30000">
                <a:solidFill>
                  <a:schemeClr val="bg1"/>
                </a:solidFill>
              </a:rPr>
              <a:t>th</a:t>
            </a:r>
            <a:r>
              <a:rPr lang="en-US" sz="1200">
                <a:solidFill>
                  <a:schemeClr val="bg1"/>
                </a:solidFill>
              </a:rPr>
              <a:t>, 2023</a:t>
            </a:r>
            <a:endParaRPr lang="en-ID" sz="1200">
              <a:solidFill>
                <a:schemeClr val="bg1"/>
              </a:solidFill>
            </a:endParaRPr>
          </a:p>
        </p:txBody>
      </p:sp>
      <p:grpSp>
        <p:nvGrpSpPr>
          <p:cNvPr id="38" name="Group 37">
            <a:extLst>
              <a:ext uri="{FF2B5EF4-FFF2-40B4-BE49-F238E27FC236}">
                <a16:creationId xmlns:a16="http://schemas.microsoft.com/office/drawing/2014/main" id="{13A03EA6-6965-664A-58F6-9440B9EA6904}"/>
              </a:ext>
            </a:extLst>
          </p:cNvPr>
          <p:cNvGrpSpPr/>
          <p:nvPr/>
        </p:nvGrpSpPr>
        <p:grpSpPr>
          <a:xfrm>
            <a:off x="9815617" y="5778786"/>
            <a:ext cx="1929443" cy="653078"/>
            <a:chOff x="6384524" y="1743074"/>
            <a:chExt cx="5073300" cy="1687829"/>
          </a:xfrm>
          <a:solidFill>
            <a:schemeClr val="bg1"/>
          </a:solidFill>
        </p:grpSpPr>
        <p:sp>
          <p:nvSpPr>
            <p:cNvPr id="26" name="Freeform: Shape 25">
              <a:extLst>
                <a:ext uri="{FF2B5EF4-FFF2-40B4-BE49-F238E27FC236}">
                  <a16:creationId xmlns:a16="http://schemas.microsoft.com/office/drawing/2014/main" id="{AD554039-5D84-9F73-331D-93F971CB8A62}"/>
                </a:ext>
              </a:extLst>
            </p:cNvPr>
            <p:cNvSpPr/>
            <p:nvPr/>
          </p:nvSpPr>
          <p:spPr>
            <a:xfrm>
              <a:off x="9808190" y="1743074"/>
              <a:ext cx="1649634" cy="1687829"/>
            </a:xfrm>
            <a:custGeom>
              <a:avLst/>
              <a:gdLst>
                <a:gd name="connsiteX0" fmla="*/ 804745 w 1649634"/>
                <a:gd name="connsiteY0" fmla="*/ -179 h 1687829"/>
                <a:gd name="connsiteX1" fmla="*/ 804745 w 1649634"/>
                <a:gd name="connsiteY1" fmla="*/ -179 h 1687829"/>
                <a:gd name="connsiteX2" fmla="*/ -1165 w 1649634"/>
                <a:gd name="connsiteY2" fmla="*/ 591419 h 1687829"/>
                <a:gd name="connsiteX3" fmla="*/ 75035 w 1649634"/>
                <a:gd name="connsiteY3" fmla="*/ 615136 h 1687829"/>
                <a:gd name="connsiteX4" fmla="*/ 1032488 w 1649634"/>
                <a:gd name="connsiteY4" fmla="*/ 114835 h 1687829"/>
                <a:gd name="connsiteX5" fmla="*/ 1532837 w 1649634"/>
                <a:gd name="connsiteY5" fmla="*/ 1072336 h 1687829"/>
                <a:gd name="connsiteX6" fmla="*/ 575288 w 1649634"/>
                <a:gd name="connsiteY6" fmla="*/ 1572637 h 1687829"/>
                <a:gd name="connsiteX7" fmla="*/ 75035 w 1649634"/>
                <a:gd name="connsiteY7" fmla="*/ 1072336 h 1687829"/>
                <a:gd name="connsiteX8" fmla="*/ -1165 w 1649634"/>
                <a:gd name="connsiteY8" fmla="*/ 1096053 h 1687829"/>
                <a:gd name="connsiteX9" fmla="*/ 804650 w 1649634"/>
                <a:gd name="connsiteY9" fmla="*/ 1687651 h 1687829"/>
                <a:gd name="connsiteX10" fmla="*/ 804650 w 1649634"/>
                <a:gd name="connsiteY10" fmla="*/ 1687651 h 1687829"/>
                <a:gd name="connsiteX11" fmla="*/ 1648469 w 1649634"/>
                <a:gd name="connsiteY11" fmla="*/ 843831 h 1687829"/>
                <a:gd name="connsiteX12" fmla="*/ 804650 w 1649634"/>
                <a:gd name="connsiteY12" fmla="*/ 11 h 168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9634" h="1687829">
                  <a:moveTo>
                    <a:pt x="804745" y="-179"/>
                  </a:moveTo>
                  <a:lnTo>
                    <a:pt x="804745" y="-179"/>
                  </a:lnTo>
                  <a:cubicBezTo>
                    <a:pt x="435747" y="-227"/>
                    <a:pt x="109420" y="239327"/>
                    <a:pt x="-1165" y="591419"/>
                  </a:cubicBezTo>
                  <a:lnTo>
                    <a:pt x="75035" y="615136"/>
                  </a:lnTo>
                  <a:cubicBezTo>
                    <a:pt x="201241" y="212581"/>
                    <a:pt x="629961" y="-11419"/>
                    <a:pt x="1032488" y="114835"/>
                  </a:cubicBezTo>
                  <a:cubicBezTo>
                    <a:pt x="1435110" y="241089"/>
                    <a:pt x="1659043" y="669781"/>
                    <a:pt x="1532837" y="1072336"/>
                  </a:cubicBezTo>
                  <a:cubicBezTo>
                    <a:pt x="1406535" y="1474891"/>
                    <a:pt x="977910" y="1698890"/>
                    <a:pt x="575288" y="1572637"/>
                  </a:cubicBezTo>
                  <a:cubicBezTo>
                    <a:pt x="336686" y="1497808"/>
                    <a:pt x="149901" y="1310937"/>
                    <a:pt x="75035" y="1072336"/>
                  </a:cubicBezTo>
                  <a:lnTo>
                    <a:pt x="-1165" y="1096053"/>
                  </a:lnTo>
                  <a:cubicBezTo>
                    <a:pt x="109325" y="1448107"/>
                    <a:pt x="435651" y="1687660"/>
                    <a:pt x="804650" y="1687651"/>
                  </a:cubicBezTo>
                  <a:lnTo>
                    <a:pt x="804650" y="1687651"/>
                  </a:lnTo>
                  <a:cubicBezTo>
                    <a:pt x="1270708" y="1687651"/>
                    <a:pt x="1648469" y="1309861"/>
                    <a:pt x="1648469" y="843831"/>
                  </a:cubicBezTo>
                  <a:cubicBezTo>
                    <a:pt x="1648469" y="377801"/>
                    <a:pt x="1270708" y="11"/>
                    <a:pt x="804650" y="11"/>
                  </a:cubicBezTo>
                </a:path>
              </a:pathLst>
            </a:custGeom>
            <a:grpFill/>
            <a:ln w="9525"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A72AD256-46A6-4EA1-6618-E8FC9C8D0CB3}"/>
                </a:ext>
              </a:extLst>
            </p:cNvPr>
            <p:cNvSpPr/>
            <p:nvPr/>
          </p:nvSpPr>
          <p:spPr>
            <a:xfrm>
              <a:off x="9413568" y="2249900"/>
              <a:ext cx="517207" cy="677132"/>
            </a:xfrm>
            <a:custGeom>
              <a:avLst/>
              <a:gdLst>
                <a:gd name="connsiteX0" fmla="*/ 71797 w 517207"/>
                <a:gd name="connsiteY0" fmla="*/ 480357 h 677132"/>
                <a:gd name="connsiteX1" fmla="*/ 252772 w 517207"/>
                <a:gd name="connsiteY1" fmla="*/ 555128 h 677132"/>
                <a:gd name="connsiteX2" fmla="*/ 376597 w 517207"/>
                <a:gd name="connsiteY2" fmla="*/ 470546 h 677132"/>
                <a:gd name="connsiteX3" fmla="*/ 244866 w 517207"/>
                <a:gd name="connsiteY3" fmla="*/ 392918 h 677132"/>
                <a:gd name="connsiteX4" fmla="*/ 163236 w 517207"/>
                <a:gd name="connsiteY4" fmla="*/ 393870 h 677132"/>
                <a:gd name="connsiteX5" fmla="*/ 163236 w 517207"/>
                <a:gd name="connsiteY5" fmla="*/ 272045 h 677132"/>
                <a:gd name="connsiteX6" fmla="*/ 244866 w 517207"/>
                <a:gd name="connsiteY6" fmla="*/ 272998 h 677132"/>
                <a:gd name="connsiteX7" fmla="*/ 365738 w 517207"/>
                <a:gd name="connsiteY7" fmla="*/ 200322 h 677132"/>
                <a:gd name="connsiteX8" fmla="*/ 243819 w 517207"/>
                <a:gd name="connsiteY8" fmla="*/ 121646 h 677132"/>
                <a:gd name="connsiteX9" fmla="*/ 76654 w 517207"/>
                <a:gd name="connsiteY9" fmla="*/ 190416 h 677132"/>
                <a:gd name="connsiteX10" fmla="*/ 7884 w 517207"/>
                <a:gd name="connsiteY10" fmla="*/ 103929 h 677132"/>
                <a:gd name="connsiteX11" fmla="*/ 258582 w 517207"/>
                <a:gd name="connsiteY11" fmla="*/ -179 h 677132"/>
                <a:gd name="connsiteX12" fmla="*/ 506232 w 517207"/>
                <a:gd name="connsiteY12" fmla="*/ 177653 h 677132"/>
                <a:gd name="connsiteX13" fmla="*/ 362595 w 517207"/>
                <a:gd name="connsiteY13" fmla="*/ 327100 h 677132"/>
                <a:gd name="connsiteX14" fmla="*/ 516043 w 517207"/>
                <a:gd name="connsiteY14" fmla="*/ 484358 h 677132"/>
                <a:gd name="connsiteX15" fmla="*/ 257439 w 517207"/>
                <a:gd name="connsiteY15" fmla="*/ 676953 h 677132"/>
                <a:gd name="connsiteX16" fmla="*/ -1165 w 517207"/>
                <a:gd name="connsiteY16" fmla="*/ 572178 h 67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17207" h="677132">
                  <a:moveTo>
                    <a:pt x="71797" y="480357"/>
                  </a:moveTo>
                  <a:cubicBezTo>
                    <a:pt x="120089" y="527830"/>
                    <a:pt x="185049" y="554643"/>
                    <a:pt x="252772" y="555128"/>
                  </a:cubicBezTo>
                  <a:cubicBezTo>
                    <a:pt x="332401" y="555128"/>
                    <a:pt x="376597" y="520648"/>
                    <a:pt x="376597" y="470546"/>
                  </a:cubicBezTo>
                  <a:cubicBezTo>
                    <a:pt x="376597" y="417492"/>
                    <a:pt x="336306" y="392918"/>
                    <a:pt x="244866" y="392918"/>
                  </a:cubicBezTo>
                  <a:cubicBezTo>
                    <a:pt x="217339" y="392918"/>
                    <a:pt x="173047" y="392918"/>
                    <a:pt x="163236" y="393870"/>
                  </a:cubicBezTo>
                  <a:lnTo>
                    <a:pt x="163236" y="272045"/>
                  </a:lnTo>
                  <a:cubicBezTo>
                    <a:pt x="175047" y="272998"/>
                    <a:pt x="220386" y="272998"/>
                    <a:pt x="244866" y="272998"/>
                  </a:cubicBezTo>
                  <a:cubicBezTo>
                    <a:pt x="317542" y="272998"/>
                    <a:pt x="365738" y="249376"/>
                    <a:pt x="365738" y="200322"/>
                  </a:cubicBezTo>
                  <a:cubicBezTo>
                    <a:pt x="365738" y="148220"/>
                    <a:pt x="312684" y="121646"/>
                    <a:pt x="243819" y="121646"/>
                  </a:cubicBezTo>
                  <a:cubicBezTo>
                    <a:pt x="181239" y="121865"/>
                    <a:pt x="121232" y="146544"/>
                    <a:pt x="76654" y="190416"/>
                  </a:cubicBezTo>
                  <a:lnTo>
                    <a:pt x="7884" y="103929"/>
                  </a:lnTo>
                  <a:cubicBezTo>
                    <a:pt x="60938" y="44017"/>
                    <a:pt x="143520" y="-179"/>
                    <a:pt x="258582" y="-179"/>
                  </a:cubicBezTo>
                  <a:cubicBezTo>
                    <a:pt x="412029" y="-179"/>
                    <a:pt x="506232" y="68591"/>
                    <a:pt x="506232" y="177653"/>
                  </a:cubicBezTo>
                  <a:cubicBezTo>
                    <a:pt x="506232" y="260234"/>
                    <a:pt x="435366" y="314336"/>
                    <a:pt x="362595" y="327100"/>
                  </a:cubicBezTo>
                  <a:cubicBezTo>
                    <a:pt x="429270" y="333958"/>
                    <a:pt x="516043" y="386060"/>
                    <a:pt x="516043" y="484358"/>
                  </a:cubicBezTo>
                  <a:cubicBezTo>
                    <a:pt x="516043" y="597324"/>
                    <a:pt x="414792" y="676953"/>
                    <a:pt x="257439" y="676953"/>
                  </a:cubicBezTo>
                  <a:cubicBezTo>
                    <a:pt x="136472" y="676953"/>
                    <a:pt x="46937" y="630757"/>
                    <a:pt x="-1165" y="572178"/>
                  </a:cubicBezTo>
                  <a:close/>
                </a:path>
              </a:pathLst>
            </a:custGeom>
            <a:grpFill/>
            <a:ln w="9525"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697EF848-A95F-7606-9055-E2A1857882CA}"/>
                </a:ext>
              </a:extLst>
            </p:cNvPr>
            <p:cNvSpPr/>
            <p:nvPr/>
          </p:nvSpPr>
          <p:spPr>
            <a:xfrm>
              <a:off x="10053458" y="2249519"/>
              <a:ext cx="533970" cy="677132"/>
            </a:xfrm>
            <a:custGeom>
              <a:avLst/>
              <a:gdLst>
                <a:gd name="connsiteX0" fmla="*/ 269631 w 533970"/>
                <a:gd name="connsiteY0" fmla="*/ 356913 h 677132"/>
                <a:gd name="connsiteX1" fmla="*/ 141805 w 533970"/>
                <a:gd name="connsiteY1" fmla="*/ 419873 h 677132"/>
                <a:gd name="connsiteX2" fmla="*/ 275155 w 533970"/>
                <a:gd name="connsiteY2" fmla="*/ 555509 h 677132"/>
                <a:gd name="connsiteX3" fmla="*/ 391169 w 533970"/>
                <a:gd name="connsiteY3" fmla="*/ 458164 h 677132"/>
                <a:gd name="connsiteX4" fmla="*/ 269250 w 533970"/>
                <a:gd name="connsiteY4" fmla="*/ 356913 h 677132"/>
                <a:gd name="connsiteX5" fmla="*/ 304682 w 533970"/>
                <a:gd name="connsiteY5" fmla="*/ 202 h 677132"/>
                <a:gd name="connsiteX6" fmla="*/ 498421 w 533970"/>
                <a:gd name="connsiteY6" fmla="*/ 68020 h 677132"/>
                <a:gd name="connsiteX7" fmla="*/ 435461 w 533970"/>
                <a:gd name="connsiteY7" fmla="*/ 172795 h 677132"/>
                <a:gd name="connsiteX8" fmla="*/ 304682 w 533970"/>
                <a:gd name="connsiteY8" fmla="*/ 120693 h 677132"/>
                <a:gd name="connsiteX9" fmla="*/ 140472 w 533970"/>
                <a:gd name="connsiteY9" fmla="*/ 310336 h 677132"/>
                <a:gd name="connsiteX10" fmla="*/ 141424 w 533970"/>
                <a:gd name="connsiteY10" fmla="*/ 324147 h 677132"/>
                <a:gd name="connsiteX11" fmla="*/ 309540 w 533970"/>
                <a:gd name="connsiteY11" fmla="*/ 240613 h 677132"/>
                <a:gd name="connsiteX12" fmla="*/ 532806 w 533970"/>
                <a:gd name="connsiteY12" fmla="*/ 451877 h 677132"/>
                <a:gd name="connsiteX13" fmla="*/ 282013 w 533970"/>
                <a:gd name="connsiteY13" fmla="*/ 676953 h 677132"/>
                <a:gd name="connsiteX14" fmla="*/ -1165 w 533970"/>
                <a:gd name="connsiteY14" fmla="*/ 338911 h 677132"/>
                <a:gd name="connsiteX15" fmla="*/ 304682 w 533970"/>
                <a:gd name="connsiteY15" fmla="*/ -179 h 67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3970" h="677132">
                  <a:moveTo>
                    <a:pt x="269631" y="356913"/>
                  </a:moveTo>
                  <a:cubicBezTo>
                    <a:pt x="219814" y="357904"/>
                    <a:pt x="172952" y="380964"/>
                    <a:pt x="141805" y="419873"/>
                  </a:cubicBezTo>
                  <a:cubicBezTo>
                    <a:pt x="147711" y="482738"/>
                    <a:pt x="183143" y="555509"/>
                    <a:pt x="275155" y="555509"/>
                  </a:cubicBezTo>
                  <a:cubicBezTo>
                    <a:pt x="351355" y="555509"/>
                    <a:pt x="391169" y="504360"/>
                    <a:pt x="391169" y="458164"/>
                  </a:cubicBezTo>
                  <a:cubicBezTo>
                    <a:pt x="391169" y="387393"/>
                    <a:pt x="333162" y="356913"/>
                    <a:pt x="269250" y="356913"/>
                  </a:cubicBezTo>
                  <a:moveTo>
                    <a:pt x="304682" y="202"/>
                  </a:moveTo>
                  <a:cubicBezTo>
                    <a:pt x="375263" y="-998"/>
                    <a:pt x="443938" y="23052"/>
                    <a:pt x="498421" y="68020"/>
                  </a:cubicBezTo>
                  <a:lnTo>
                    <a:pt x="435461" y="172795"/>
                  </a:lnTo>
                  <a:cubicBezTo>
                    <a:pt x="401075" y="137857"/>
                    <a:pt x="353641" y="118950"/>
                    <a:pt x="304682" y="120693"/>
                  </a:cubicBezTo>
                  <a:cubicBezTo>
                    <a:pt x="205337" y="120693"/>
                    <a:pt x="140472" y="206418"/>
                    <a:pt x="140472" y="310336"/>
                  </a:cubicBezTo>
                  <a:cubicBezTo>
                    <a:pt x="140281" y="314965"/>
                    <a:pt x="140567" y="319594"/>
                    <a:pt x="141424" y="324147"/>
                  </a:cubicBezTo>
                  <a:cubicBezTo>
                    <a:pt x="171904" y="279856"/>
                    <a:pt x="237817" y="240613"/>
                    <a:pt x="309540" y="240613"/>
                  </a:cubicBezTo>
                  <a:cubicBezTo>
                    <a:pt x="427555" y="240613"/>
                    <a:pt x="532806" y="312336"/>
                    <a:pt x="532806" y="451877"/>
                  </a:cubicBezTo>
                  <a:cubicBezTo>
                    <a:pt x="532806" y="579703"/>
                    <a:pt x="431461" y="676953"/>
                    <a:pt x="282013" y="676953"/>
                  </a:cubicBezTo>
                  <a:cubicBezTo>
                    <a:pt x="81988" y="676953"/>
                    <a:pt x="-1165" y="523601"/>
                    <a:pt x="-1165" y="338911"/>
                  </a:cubicBezTo>
                  <a:cubicBezTo>
                    <a:pt x="-1165" y="140315"/>
                    <a:pt x="110944" y="-179"/>
                    <a:pt x="304682" y="-179"/>
                  </a:cubicBezTo>
                </a:path>
              </a:pathLst>
            </a:custGeom>
            <a:grpFill/>
            <a:ln w="9525"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904C5C20-5937-9121-70DD-D380BA9247A2}"/>
                </a:ext>
              </a:extLst>
            </p:cNvPr>
            <p:cNvSpPr/>
            <p:nvPr/>
          </p:nvSpPr>
          <p:spPr>
            <a:xfrm>
              <a:off x="10700872" y="2249900"/>
              <a:ext cx="542829" cy="677132"/>
            </a:xfrm>
            <a:custGeom>
              <a:avLst/>
              <a:gdLst>
                <a:gd name="connsiteX0" fmla="*/ 270202 w 542829"/>
                <a:gd name="connsiteY0" fmla="*/ 123646 h 677132"/>
                <a:gd name="connsiteX1" fmla="*/ 140472 w 542829"/>
                <a:gd name="connsiteY1" fmla="*/ 337863 h 677132"/>
                <a:gd name="connsiteX2" fmla="*/ 270202 w 542829"/>
                <a:gd name="connsiteY2" fmla="*/ 553128 h 677132"/>
                <a:gd name="connsiteX3" fmla="*/ 399076 w 542829"/>
                <a:gd name="connsiteY3" fmla="*/ 337863 h 677132"/>
                <a:gd name="connsiteX4" fmla="*/ 270202 w 542829"/>
                <a:gd name="connsiteY4" fmla="*/ 123646 h 677132"/>
                <a:gd name="connsiteX5" fmla="*/ 270202 w 542829"/>
                <a:gd name="connsiteY5" fmla="*/ -179 h 677132"/>
                <a:gd name="connsiteX6" fmla="*/ 541664 w 542829"/>
                <a:gd name="connsiteY6" fmla="*/ 337863 h 677132"/>
                <a:gd name="connsiteX7" fmla="*/ 270202 w 542829"/>
                <a:gd name="connsiteY7" fmla="*/ 676953 h 677132"/>
                <a:gd name="connsiteX8" fmla="*/ -1165 w 542829"/>
                <a:gd name="connsiteY8" fmla="*/ 337863 h 677132"/>
                <a:gd name="connsiteX9" fmla="*/ 270202 w 542829"/>
                <a:gd name="connsiteY9" fmla="*/ -179 h 67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2829" h="677132">
                  <a:moveTo>
                    <a:pt x="270202" y="123646"/>
                  </a:moveTo>
                  <a:cubicBezTo>
                    <a:pt x="175810" y="123646"/>
                    <a:pt x="140472" y="216991"/>
                    <a:pt x="140472" y="337863"/>
                  </a:cubicBezTo>
                  <a:cubicBezTo>
                    <a:pt x="140472" y="458735"/>
                    <a:pt x="175810" y="553128"/>
                    <a:pt x="270202" y="553128"/>
                  </a:cubicBezTo>
                  <a:cubicBezTo>
                    <a:pt x="364595" y="553128"/>
                    <a:pt x="399076" y="458735"/>
                    <a:pt x="399076" y="337863"/>
                  </a:cubicBezTo>
                  <a:cubicBezTo>
                    <a:pt x="399076" y="216991"/>
                    <a:pt x="363643" y="123646"/>
                    <a:pt x="270202" y="123646"/>
                  </a:cubicBezTo>
                  <a:moveTo>
                    <a:pt x="270202" y="-179"/>
                  </a:moveTo>
                  <a:cubicBezTo>
                    <a:pt x="457082" y="-179"/>
                    <a:pt x="541664" y="168794"/>
                    <a:pt x="541664" y="337863"/>
                  </a:cubicBezTo>
                  <a:cubicBezTo>
                    <a:pt x="541664" y="506932"/>
                    <a:pt x="457082" y="676953"/>
                    <a:pt x="270202" y="676953"/>
                  </a:cubicBezTo>
                  <a:cubicBezTo>
                    <a:pt x="83322" y="676953"/>
                    <a:pt x="-1165" y="506932"/>
                    <a:pt x="-1165" y="337863"/>
                  </a:cubicBezTo>
                  <a:cubicBezTo>
                    <a:pt x="-1165" y="168794"/>
                    <a:pt x="82369" y="-179"/>
                    <a:pt x="270202" y="-179"/>
                  </a:cubicBezTo>
                </a:path>
              </a:pathLst>
            </a:custGeom>
            <a:grpFill/>
            <a:ln w="9525"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02596E01-E8AE-526F-4A73-F323D236534D}"/>
                </a:ext>
              </a:extLst>
            </p:cNvPr>
            <p:cNvSpPr/>
            <p:nvPr/>
          </p:nvSpPr>
          <p:spPr>
            <a:xfrm>
              <a:off x="7105471" y="2296858"/>
              <a:ext cx="368903" cy="580072"/>
            </a:xfrm>
            <a:custGeom>
              <a:avLst/>
              <a:gdLst>
                <a:gd name="connsiteX0" fmla="*/ 0 w 368903"/>
                <a:gd name="connsiteY0" fmla="*/ 0 h 580072"/>
                <a:gd name="connsiteX1" fmla="*/ 123539 w 368903"/>
                <a:gd name="connsiteY1" fmla="*/ 0 h 580072"/>
                <a:gd name="connsiteX2" fmla="*/ 123539 w 368903"/>
                <a:gd name="connsiteY2" fmla="*/ 471392 h 580072"/>
                <a:gd name="connsiteX3" fmla="*/ 368903 w 368903"/>
                <a:gd name="connsiteY3" fmla="*/ 471392 h 580072"/>
                <a:gd name="connsiteX4" fmla="*/ 368903 w 368903"/>
                <a:gd name="connsiteY4" fmla="*/ 580073 h 580072"/>
                <a:gd name="connsiteX5" fmla="*/ 0 w 368903"/>
                <a:gd name="connsiteY5" fmla="*/ 580073 h 580072"/>
                <a:gd name="connsiteX6" fmla="*/ 0 w 368903"/>
                <a:gd name="connsiteY6" fmla="*/ 0 h 580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903" h="580072">
                  <a:moveTo>
                    <a:pt x="0" y="0"/>
                  </a:moveTo>
                  <a:lnTo>
                    <a:pt x="123539" y="0"/>
                  </a:lnTo>
                  <a:lnTo>
                    <a:pt x="123539" y="471392"/>
                  </a:lnTo>
                  <a:lnTo>
                    <a:pt x="368903" y="471392"/>
                  </a:lnTo>
                  <a:lnTo>
                    <a:pt x="368903" y="580073"/>
                  </a:lnTo>
                  <a:lnTo>
                    <a:pt x="0" y="580073"/>
                  </a:lnTo>
                  <a:lnTo>
                    <a:pt x="0" y="0"/>
                  </a:lnTo>
                  <a:close/>
                </a:path>
              </a:pathLst>
            </a:custGeom>
            <a:grpFill/>
            <a:ln w="9525"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EC3B44B8-8B0A-B6CA-8712-5DDF34CF9CD8}"/>
                </a:ext>
              </a:extLst>
            </p:cNvPr>
            <p:cNvSpPr/>
            <p:nvPr/>
          </p:nvSpPr>
          <p:spPr>
            <a:xfrm>
              <a:off x="7592198" y="2296858"/>
              <a:ext cx="410622" cy="580072"/>
            </a:xfrm>
            <a:custGeom>
              <a:avLst/>
              <a:gdLst>
                <a:gd name="connsiteX0" fmla="*/ 0 w 410622"/>
                <a:gd name="connsiteY0" fmla="*/ 0 h 580072"/>
                <a:gd name="connsiteX1" fmla="*/ 410623 w 410622"/>
                <a:gd name="connsiteY1" fmla="*/ 0 h 580072"/>
                <a:gd name="connsiteX2" fmla="*/ 410623 w 410622"/>
                <a:gd name="connsiteY2" fmla="*/ 106108 h 580072"/>
                <a:gd name="connsiteX3" fmla="*/ 123539 w 410622"/>
                <a:gd name="connsiteY3" fmla="*/ 106108 h 580072"/>
                <a:gd name="connsiteX4" fmla="*/ 123539 w 410622"/>
                <a:gd name="connsiteY4" fmla="*/ 232219 h 580072"/>
                <a:gd name="connsiteX5" fmla="*/ 404527 w 410622"/>
                <a:gd name="connsiteY5" fmla="*/ 232219 h 580072"/>
                <a:gd name="connsiteX6" fmla="*/ 404527 w 410622"/>
                <a:gd name="connsiteY6" fmla="*/ 338328 h 580072"/>
                <a:gd name="connsiteX7" fmla="*/ 123539 w 410622"/>
                <a:gd name="connsiteY7" fmla="*/ 338328 h 580072"/>
                <a:gd name="connsiteX8" fmla="*/ 123539 w 410622"/>
                <a:gd name="connsiteY8" fmla="*/ 473107 h 580072"/>
                <a:gd name="connsiteX9" fmla="*/ 410623 w 410622"/>
                <a:gd name="connsiteY9" fmla="*/ 473107 h 580072"/>
                <a:gd name="connsiteX10" fmla="*/ 410623 w 410622"/>
                <a:gd name="connsiteY10" fmla="*/ 580073 h 580072"/>
                <a:gd name="connsiteX11" fmla="*/ 0 w 410622"/>
                <a:gd name="connsiteY11" fmla="*/ 580073 h 580072"/>
                <a:gd name="connsiteX12" fmla="*/ 0 w 410622"/>
                <a:gd name="connsiteY12" fmla="*/ 0 h 580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0622" h="580072">
                  <a:moveTo>
                    <a:pt x="0" y="0"/>
                  </a:moveTo>
                  <a:lnTo>
                    <a:pt x="410623" y="0"/>
                  </a:lnTo>
                  <a:lnTo>
                    <a:pt x="410623" y="106108"/>
                  </a:lnTo>
                  <a:lnTo>
                    <a:pt x="123539" y="106108"/>
                  </a:lnTo>
                  <a:lnTo>
                    <a:pt x="123539" y="232219"/>
                  </a:lnTo>
                  <a:lnTo>
                    <a:pt x="404527" y="232219"/>
                  </a:lnTo>
                  <a:lnTo>
                    <a:pt x="404527" y="338328"/>
                  </a:lnTo>
                  <a:lnTo>
                    <a:pt x="123539" y="338328"/>
                  </a:lnTo>
                  <a:lnTo>
                    <a:pt x="123539" y="473107"/>
                  </a:lnTo>
                  <a:lnTo>
                    <a:pt x="410623" y="473107"/>
                  </a:lnTo>
                  <a:lnTo>
                    <a:pt x="410623" y="580073"/>
                  </a:lnTo>
                  <a:lnTo>
                    <a:pt x="0" y="580073"/>
                  </a:lnTo>
                  <a:lnTo>
                    <a:pt x="0" y="0"/>
                  </a:lnTo>
                  <a:close/>
                </a:path>
              </a:pathLst>
            </a:custGeom>
            <a:grpFill/>
            <a:ln w="9525"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7A56459E-31AA-26C5-C6A9-371AB5C8626A}"/>
                </a:ext>
              </a:extLst>
            </p:cNvPr>
            <p:cNvSpPr/>
            <p:nvPr/>
          </p:nvSpPr>
          <p:spPr>
            <a:xfrm>
              <a:off x="8131028" y="2296858"/>
              <a:ext cx="519493" cy="580167"/>
            </a:xfrm>
            <a:custGeom>
              <a:avLst/>
              <a:gdLst>
                <a:gd name="connsiteX0" fmla="*/ 123539 w 519493"/>
                <a:gd name="connsiteY0" fmla="*/ 190500 h 580167"/>
                <a:gd name="connsiteX1" fmla="*/ 123539 w 519493"/>
                <a:gd name="connsiteY1" fmla="*/ 580168 h 580167"/>
                <a:gd name="connsiteX2" fmla="*/ 0 w 519493"/>
                <a:gd name="connsiteY2" fmla="*/ 580168 h 580167"/>
                <a:gd name="connsiteX3" fmla="*/ 0 w 519493"/>
                <a:gd name="connsiteY3" fmla="*/ 0 h 580167"/>
                <a:gd name="connsiteX4" fmla="*/ 127063 w 519493"/>
                <a:gd name="connsiteY4" fmla="*/ 0 h 580167"/>
                <a:gd name="connsiteX5" fmla="*/ 395954 w 519493"/>
                <a:gd name="connsiteY5" fmla="*/ 375761 h 580167"/>
                <a:gd name="connsiteX6" fmla="*/ 395954 w 519493"/>
                <a:gd name="connsiteY6" fmla="*/ 0 h 580167"/>
                <a:gd name="connsiteX7" fmla="*/ 519493 w 519493"/>
                <a:gd name="connsiteY7" fmla="*/ 0 h 580167"/>
                <a:gd name="connsiteX8" fmla="*/ 519493 w 519493"/>
                <a:gd name="connsiteY8" fmla="*/ 580168 h 580167"/>
                <a:gd name="connsiteX9" fmla="*/ 400241 w 519493"/>
                <a:gd name="connsiteY9" fmla="*/ 580168 h 580167"/>
                <a:gd name="connsiteX10" fmla="*/ 123539 w 519493"/>
                <a:gd name="connsiteY10" fmla="*/ 190500 h 58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9493" h="580167">
                  <a:moveTo>
                    <a:pt x="123539" y="190500"/>
                  </a:moveTo>
                  <a:lnTo>
                    <a:pt x="123539" y="580168"/>
                  </a:lnTo>
                  <a:lnTo>
                    <a:pt x="0" y="580168"/>
                  </a:lnTo>
                  <a:lnTo>
                    <a:pt x="0" y="0"/>
                  </a:lnTo>
                  <a:lnTo>
                    <a:pt x="127063" y="0"/>
                  </a:lnTo>
                  <a:lnTo>
                    <a:pt x="395954" y="375761"/>
                  </a:lnTo>
                  <a:lnTo>
                    <a:pt x="395954" y="0"/>
                  </a:lnTo>
                  <a:lnTo>
                    <a:pt x="519493" y="0"/>
                  </a:lnTo>
                  <a:lnTo>
                    <a:pt x="519493" y="580168"/>
                  </a:lnTo>
                  <a:lnTo>
                    <a:pt x="400241" y="580168"/>
                  </a:lnTo>
                  <a:lnTo>
                    <a:pt x="123539" y="190500"/>
                  </a:lnTo>
                  <a:close/>
                </a:path>
              </a:pathLst>
            </a:custGeom>
            <a:grpFill/>
            <a:ln w="9525"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502E9759-5DF1-01E6-0AC7-66B0E0E2D056}"/>
                </a:ext>
              </a:extLst>
            </p:cNvPr>
            <p:cNvSpPr/>
            <p:nvPr/>
          </p:nvSpPr>
          <p:spPr>
            <a:xfrm>
              <a:off x="8769488" y="2296858"/>
              <a:ext cx="536639" cy="580072"/>
            </a:xfrm>
            <a:custGeom>
              <a:avLst/>
              <a:gdLst>
                <a:gd name="connsiteX0" fmla="*/ 227435 w 536639"/>
                <a:gd name="connsiteY0" fmla="*/ 471213 h 580072"/>
                <a:gd name="connsiteX1" fmla="*/ 409268 w 536639"/>
                <a:gd name="connsiteY1" fmla="*/ 290238 h 580072"/>
                <a:gd name="connsiteX2" fmla="*/ 227435 w 536639"/>
                <a:gd name="connsiteY2" fmla="*/ 108406 h 580072"/>
                <a:gd name="connsiteX3" fmla="*/ 122660 w 536639"/>
                <a:gd name="connsiteY3" fmla="*/ 108406 h 580072"/>
                <a:gd name="connsiteX4" fmla="*/ 122660 w 536639"/>
                <a:gd name="connsiteY4" fmla="*/ 471118 h 580072"/>
                <a:gd name="connsiteX5" fmla="*/ -1165 w 536639"/>
                <a:gd name="connsiteY5" fmla="*/ -179 h 580072"/>
                <a:gd name="connsiteX6" fmla="*/ 227435 w 536639"/>
                <a:gd name="connsiteY6" fmla="*/ -179 h 580072"/>
                <a:gd name="connsiteX7" fmla="*/ 535474 w 536639"/>
                <a:gd name="connsiteY7" fmla="*/ 290333 h 580072"/>
                <a:gd name="connsiteX8" fmla="*/ 227435 w 536639"/>
                <a:gd name="connsiteY8" fmla="*/ 579893 h 580072"/>
                <a:gd name="connsiteX9" fmla="*/ -1165 w 536639"/>
                <a:gd name="connsiteY9" fmla="*/ 579893 h 580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639" h="580072">
                  <a:moveTo>
                    <a:pt x="227435" y="471213"/>
                  </a:moveTo>
                  <a:cubicBezTo>
                    <a:pt x="342307" y="471213"/>
                    <a:pt x="409268" y="388536"/>
                    <a:pt x="409268" y="290238"/>
                  </a:cubicBezTo>
                  <a:cubicBezTo>
                    <a:pt x="409268" y="187559"/>
                    <a:pt x="346593" y="108406"/>
                    <a:pt x="227435" y="108406"/>
                  </a:cubicBezTo>
                  <a:lnTo>
                    <a:pt x="122660" y="108406"/>
                  </a:lnTo>
                  <a:lnTo>
                    <a:pt x="122660" y="471118"/>
                  </a:lnTo>
                  <a:close/>
                  <a:moveTo>
                    <a:pt x="-1165" y="-179"/>
                  </a:moveTo>
                  <a:lnTo>
                    <a:pt x="227435" y="-179"/>
                  </a:lnTo>
                  <a:cubicBezTo>
                    <a:pt x="409268" y="-179"/>
                    <a:pt x="535474" y="115454"/>
                    <a:pt x="535474" y="290333"/>
                  </a:cubicBezTo>
                  <a:cubicBezTo>
                    <a:pt x="535474" y="465213"/>
                    <a:pt x="409268" y="579893"/>
                    <a:pt x="227435" y="579893"/>
                  </a:cubicBezTo>
                  <a:lnTo>
                    <a:pt x="-1165" y="579893"/>
                  </a:lnTo>
                  <a:close/>
                </a:path>
              </a:pathLst>
            </a:custGeom>
            <a:grpFill/>
            <a:ln w="9525"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164A7529-7A79-8ACB-2EE7-4B3C42850E1D}"/>
                </a:ext>
              </a:extLst>
            </p:cNvPr>
            <p:cNvSpPr/>
            <p:nvPr/>
          </p:nvSpPr>
          <p:spPr>
            <a:xfrm>
              <a:off x="6440816" y="2296572"/>
              <a:ext cx="549497" cy="579977"/>
            </a:xfrm>
            <a:custGeom>
              <a:avLst/>
              <a:gdLst>
                <a:gd name="connsiteX0" fmla="*/ 347450 w 549497"/>
                <a:gd name="connsiteY0" fmla="*/ 474928 h 579977"/>
                <a:gd name="connsiteX1" fmla="*/ 188383 w 549497"/>
                <a:gd name="connsiteY1" fmla="*/ 474928 h 579977"/>
                <a:gd name="connsiteX2" fmla="*/ 188383 w 549497"/>
                <a:gd name="connsiteY2" fmla="*/ 338435 h 579977"/>
                <a:gd name="connsiteX3" fmla="*/ 347640 w 549497"/>
                <a:gd name="connsiteY3" fmla="*/ 338435 h 579977"/>
                <a:gd name="connsiteX4" fmla="*/ 422507 w 549497"/>
                <a:gd name="connsiteY4" fmla="*/ 406253 h 579977"/>
                <a:gd name="connsiteX5" fmla="*/ 347640 w 549497"/>
                <a:gd name="connsiteY5" fmla="*/ 474928 h 579977"/>
                <a:gd name="connsiteX6" fmla="*/ 188383 w 549497"/>
                <a:gd name="connsiteY6" fmla="*/ 105358 h 579977"/>
                <a:gd name="connsiteX7" fmla="*/ 343354 w 549497"/>
                <a:gd name="connsiteY7" fmla="*/ 105358 h 579977"/>
                <a:gd name="connsiteX8" fmla="*/ 411172 w 549497"/>
                <a:gd name="connsiteY8" fmla="*/ 168794 h 579977"/>
                <a:gd name="connsiteX9" fmla="*/ 343354 w 549497"/>
                <a:gd name="connsiteY9" fmla="*/ 233183 h 579977"/>
                <a:gd name="connsiteX10" fmla="*/ 188383 w 549497"/>
                <a:gd name="connsiteY10" fmla="*/ 233183 h 579977"/>
                <a:gd name="connsiteX11" fmla="*/ 437271 w 549497"/>
                <a:gd name="connsiteY11" fmla="*/ 280999 h 579977"/>
                <a:gd name="connsiteX12" fmla="*/ 537283 w 549497"/>
                <a:gd name="connsiteY12" fmla="*/ 147649 h 579977"/>
                <a:gd name="connsiteX13" fmla="*/ 370310 w 549497"/>
                <a:gd name="connsiteY13" fmla="*/ -179 h 579977"/>
                <a:gd name="connsiteX14" fmla="*/ -1165 w 549497"/>
                <a:gd name="connsiteY14" fmla="*/ -179 h 579977"/>
                <a:gd name="connsiteX15" fmla="*/ 64558 w 549497"/>
                <a:gd name="connsiteY15" fmla="*/ 74973 h 579977"/>
                <a:gd name="connsiteX16" fmla="*/ 64558 w 549497"/>
                <a:gd name="connsiteY16" fmla="*/ 579798 h 579977"/>
                <a:gd name="connsiteX17" fmla="*/ 379549 w 549497"/>
                <a:gd name="connsiteY17" fmla="*/ 579798 h 579977"/>
                <a:gd name="connsiteX18" fmla="*/ 548333 w 549497"/>
                <a:gd name="connsiteY18" fmla="*/ 423302 h 579977"/>
                <a:gd name="connsiteX19" fmla="*/ 436985 w 549497"/>
                <a:gd name="connsiteY19" fmla="*/ 280427 h 57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9497" h="579977">
                  <a:moveTo>
                    <a:pt x="347450" y="474928"/>
                  </a:moveTo>
                  <a:lnTo>
                    <a:pt x="188383" y="474928"/>
                  </a:lnTo>
                  <a:lnTo>
                    <a:pt x="188383" y="338435"/>
                  </a:lnTo>
                  <a:lnTo>
                    <a:pt x="347640" y="338435"/>
                  </a:lnTo>
                  <a:cubicBezTo>
                    <a:pt x="396408" y="338435"/>
                    <a:pt x="422507" y="369676"/>
                    <a:pt x="422507" y="406253"/>
                  </a:cubicBezTo>
                  <a:cubicBezTo>
                    <a:pt x="422507" y="447972"/>
                    <a:pt x="394599" y="474928"/>
                    <a:pt x="347640" y="474928"/>
                  </a:cubicBezTo>
                  <a:moveTo>
                    <a:pt x="188383" y="105358"/>
                  </a:moveTo>
                  <a:lnTo>
                    <a:pt x="343354" y="105358"/>
                  </a:lnTo>
                  <a:cubicBezTo>
                    <a:pt x="385074" y="105358"/>
                    <a:pt x="411172" y="133171"/>
                    <a:pt x="411172" y="168794"/>
                  </a:cubicBezTo>
                  <a:cubicBezTo>
                    <a:pt x="411172" y="206228"/>
                    <a:pt x="385074" y="233183"/>
                    <a:pt x="343354" y="233183"/>
                  </a:cubicBezTo>
                  <a:lnTo>
                    <a:pt x="188383" y="233183"/>
                  </a:lnTo>
                  <a:close/>
                  <a:moveTo>
                    <a:pt x="437271" y="280999"/>
                  </a:moveTo>
                  <a:cubicBezTo>
                    <a:pt x="492135" y="269664"/>
                    <a:pt x="537283" y="220991"/>
                    <a:pt x="537283" y="147649"/>
                  </a:cubicBezTo>
                  <a:cubicBezTo>
                    <a:pt x="537283" y="70211"/>
                    <a:pt x="480800" y="-179"/>
                    <a:pt x="370310" y="-179"/>
                  </a:cubicBezTo>
                  <a:lnTo>
                    <a:pt x="-1165" y="-179"/>
                  </a:lnTo>
                  <a:lnTo>
                    <a:pt x="64558" y="74973"/>
                  </a:lnTo>
                  <a:lnTo>
                    <a:pt x="64558" y="579798"/>
                  </a:lnTo>
                  <a:lnTo>
                    <a:pt x="379549" y="579798"/>
                  </a:lnTo>
                  <a:cubicBezTo>
                    <a:pt x="490040" y="579798"/>
                    <a:pt x="548333" y="510266"/>
                    <a:pt x="548333" y="423302"/>
                  </a:cubicBezTo>
                  <a:cubicBezTo>
                    <a:pt x="548333" y="350246"/>
                    <a:pt x="498802" y="289952"/>
                    <a:pt x="436985" y="280427"/>
                  </a:cubicBezTo>
                </a:path>
              </a:pathLst>
            </a:custGeom>
            <a:grpFill/>
            <a:ln w="9525"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CC919E10-43CA-C57C-8706-CD28FBE9211B}"/>
                </a:ext>
              </a:extLst>
            </p:cNvPr>
            <p:cNvSpPr/>
            <p:nvPr/>
          </p:nvSpPr>
          <p:spPr>
            <a:xfrm>
              <a:off x="6384524" y="2296858"/>
              <a:ext cx="242030" cy="233076"/>
            </a:xfrm>
            <a:custGeom>
              <a:avLst/>
              <a:gdLst>
                <a:gd name="connsiteX0" fmla="*/ 242030 w 242030"/>
                <a:gd name="connsiteY0" fmla="*/ 0 h 233076"/>
                <a:gd name="connsiteX1" fmla="*/ 0 w 242030"/>
                <a:gd name="connsiteY1" fmla="*/ 0 h 233076"/>
                <a:gd name="connsiteX2" fmla="*/ 242030 w 242030"/>
                <a:gd name="connsiteY2" fmla="*/ 233077 h 233076"/>
                <a:gd name="connsiteX3" fmla="*/ 242030 w 242030"/>
                <a:gd name="connsiteY3" fmla="*/ 0 h 233076"/>
              </a:gdLst>
              <a:ahLst/>
              <a:cxnLst>
                <a:cxn ang="0">
                  <a:pos x="connsiteX0" y="connsiteY0"/>
                </a:cxn>
                <a:cxn ang="0">
                  <a:pos x="connsiteX1" y="connsiteY1"/>
                </a:cxn>
                <a:cxn ang="0">
                  <a:pos x="connsiteX2" y="connsiteY2"/>
                </a:cxn>
                <a:cxn ang="0">
                  <a:pos x="connsiteX3" y="connsiteY3"/>
                </a:cxn>
              </a:cxnLst>
              <a:rect l="l" t="t" r="r" b="b"/>
              <a:pathLst>
                <a:path w="242030" h="233076">
                  <a:moveTo>
                    <a:pt x="242030" y="0"/>
                  </a:moveTo>
                  <a:lnTo>
                    <a:pt x="0" y="0"/>
                  </a:lnTo>
                  <a:lnTo>
                    <a:pt x="242030" y="233077"/>
                  </a:lnTo>
                  <a:lnTo>
                    <a:pt x="242030" y="0"/>
                  </a:lnTo>
                  <a:close/>
                </a:path>
              </a:pathLst>
            </a:custGeom>
            <a:grpFill/>
            <a:ln w="9525"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0E1DF5EF-883C-2773-3BD6-025D28559B6D}"/>
                </a:ext>
              </a:extLst>
            </p:cNvPr>
            <p:cNvSpPr/>
            <p:nvPr/>
          </p:nvSpPr>
          <p:spPr>
            <a:xfrm>
              <a:off x="6388238" y="2296858"/>
              <a:ext cx="242030" cy="233076"/>
            </a:xfrm>
            <a:custGeom>
              <a:avLst/>
              <a:gdLst>
                <a:gd name="connsiteX0" fmla="*/ 242030 w 242030"/>
                <a:gd name="connsiteY0" fmla="*/ 0 h 233076"/>
                <a:gd name="connsiteX1" fmla="*/ 0 w 242030"/>
                <a:gd name="connsiteY1" fmla="*/ 0 h 233076"/>
                <a:gd name="connsiteX2" fmla="*/ 242030 w 242030"/>
                <a:gd name="connsiteY2" fmla="*/ 233077 h 233076"/>
                <a:gd name="connsiteX3" fmla="*/ 242030 w 242030"/>
                <a:gd name="connsiteY3" fmla="*/ 0 h 233076"/>
              </a:gdLst>
              <a:ahLst/>
              <a:cxnLst>
                <a:cxn ang="0">
                  <a:pos x="connsiteX0" y="connsiteY0"/>
                </a:cxn>
                <a:cxn ang="0">
                  <a:pos x="connsiteX1" y="connsiteY1"/>
                </a:cxn>
                <a:cxn ang="0">
                  <a:pos x="connsiteX2" y="connsiteY2"/>
                </a:cxn>
                <a:cxn ang="0">
                  <a:pos x="connsiteX3" y="connsiteY3"/>
                </a:cxn>
              </a:cxnLst>
              <a:rect l="l" t="t" r="r" b="b"/>
              <a:pathLst>
                <a:path w="242030" h="233076">
                  <a:moveTo>
                    <a:pt x="242030" y="0"/>
                  </a:moveTo>
                  <a:lnTo>
                    <a:pt x="0" y="0"/>
                  </a:lnTo>
                  <a:lnTo>
                    <a:pt x="242030" y="233077"/>
                  </a:lnTo>
                  <a:lnTo>
                    <a:pt x="242030" y="0"/>
                  </a:lnTo>
                  <a:close/>
                </a:path>
              </a:pathLst>
            </a:custGeom>
            <a:grpFill/>
            <a:ln w="9525" cap="flat">
              <a:noFill/>
              <a:prstDash val="solid"/>
              <a:miter/>
            </a:ln>
          </p:spPr>
          <p:txBody>
            <a:bodyPr rtlCol="0" anchor="ctr"/>
            <a:lstStyle/>
            <a:p>
              <a:endParaRPr lang="en-IN"/>
            </a:p>
          </p:txBody>
        </p:sp>
      </p:grpSp>
    </p:spTree>
    <p:extLst>
      <p:ext uri="{BB962C8B-B14F-4D97-AF65-F5344CB8AC3E}">
        <p14:creationId xmlns:p14="http://schemas.microsoft.com/office/powerpoint/2010/main" val="1909783027"/>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withEffect">
                                      <p:stCondLst>
                                        <p:cond delay="20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000"/>
                                            <p:tgtEl>
                                              <p:spTgt spid="16"/>
                                            </p:tgtEl>
                                          </p:cBhvr>
                                        </p:animEffect>
                                      </p:childTnLst>
                                    </p:cTn>
                                  </p:par>
                                  <p:par>
                                    <p:cTn id="8" presetID="10" presetClass="entr" presetSubtype="0" repeatCount="indefinite" fill="hold" grpId="0" nodeType="withEffect">
                                      <p:stCondLst>
                                        <p:cond delay="200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3500"/>
                                            <p:tgtEl>
                                              <p:spTgt spid="18"/>
                                            </p:tgtEl>
                                          </p:cBhvr>
                                        </p:animEffect>
                                      </p:childTnLst>
                                    </p:cTn>
                                  </p:par>
                                  <p:par>
                                    <p:cTn id="11" presetID="10" presetClass="entr" presetSubtype="0" repeatCount="indefinite" fill="hold" grpId="0" nodeType="withEffect">
                                      <p:stCondLst>
                                        <p:cond delay="20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3250"/>
                                            <p:tgtEl>
                                              <p:spTgt spid="19"/>
                                            </p:tgtEl>
                                          </p:cBhvr>
                                        </p:animEffect>
                                      </p:childTnLst>
                                    </p:cTn>
                                  </p:par>
                                  <p:par>
                                    <p:cTn id="14" presetID="10" presetClass="entr" presetSubtype="0" repeatCount="indefinite" fill="hold" grpId="0" nodeType="withEffect">
                                      <p:stCondLst>
                                        <p:cond delay="20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3000"/>
                                            <p:tgtEl>
                                              <p:spTgt spid="21"/>
                                            </p:tgtEl>
                                          </p:cBhvr>
                                        </p:animEffect>
                                      </p:childTnLst>
                                    </p:cTn>
                                  </p:par>
                                  <p:par>
                                    <p:cTn id="17" presetID="10" presetClass="entr" presetSubtype="0" repeatCount="indefinite"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3000"/>
                                            <p:tgtEl>
                                              <p:spTgt spid="22"/>
                                            </p:tgtEl>
                                          </p:cBhvr>
                                        </p:animEffect>
                                      </p:childTnLst>
                                    </p:cTn>
                                  </p:par>
                                  <p:par>
                                    <p:cTn id="20" presetID="10" presetClass="entr" presetSubtype="0" repeatCount="indefinite" fill="hold" grpId="0" nodeType="withEffect">
                                      <p:stCondLst>
                                        <p:cond delay="200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3000"/>
                                            <p:tgtEl>
                                              <p:spTgt spid="24"/>
                                            </p:tgtEl>
                                          </p:cBhvr>
                                        </p:animEffect>
                                      </p:childTnLst>
                                    </p:cTn>
                                  </p:par>
                                  <p:par>
                                    <p:cTn id="23" presetID="10" presetClass="entr" presetSubtype="0" repeatCount="indefinite" fill="hold" grpId="0" nodeType="withEffect">
                                      <p:stCondLst>
                                        <p:cond delay="200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3000"/>
                                            <p:tgtEl>
                                              <p:spTgt spid="25"/>
                                            </p:tgtEl>
                                          </p:cBhvr>
                                        </p:animEffect>
                                      </p:childTnLst>
                                    </p:cTn>
                                  </p:par>
                                  <p:par>
                                    <p:cTn id="26" presetID="10" presetClass="entr" presetSubtype="0" repeatCount="indefinite" fill="hold" grpId="0" nodeType="withEffect">
                                      <p:stCondLst>
                                        <p:cond delay="200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3000"/>
                                            <p:tgtEl>
                                              <p:spTgt spid="48"/>
                                            </p:tgtEl>
                                          </p:cBhvr>
                                        </p:animEffect>
                                      </p:childTnLst>
                                    </p:cTn>
                                  </p:par>
                                  <p:par>
                                    <p:cTn id="29" presetID="2" presetClass="entr" presetSubtype="4" fill="hold" grpId="0" nodeType="withEffect" p14:presetBounceEnd="80000">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14:bounceEnd="80000">
                                          <p:cBhvr additive="base">
                                            <p:cTn id="31" dur="4250" fill="hold"/>
                                            <p:tgtEl>
                                              <p:spTgt spid="3"/>
                                            </p:tgtEl>
                                            <p:attrNameLst>
                                              <p:attrName>ppt_x</p:attrName>
                                            </p:attrNameLst>
                                          </p:cBhvr>
                                          <p:tavLst>
                                            <p:tav tm="0">
                                              <p:val>
                                                <p:strVal val="#ppt_x"/>
                                              </p:val>
                                            </p:tav>
                                            <p:tav tm="100000">
                                              <p:val>
                                                <p:strVal val="#ppt_x"/>
                                              </p:val>
                                            </p:tav>
                                          </p:tavLst>
                                        </p:anim>
                                        <p:anim calcmode="lin" valueType="num" p14:bounceEnd="80000">
                                          <p:cBhvr additive="base">
                                            <p:cTn id="32" dur="4250" fill="hold"/>
                                            <p:tgtEl>
                                              <p:spTgt spid="3"/>
                                            </p:tgtEl>
                                            <p:attrNameLst>
                                              <p:attrName>ppt_y</p:attrName>
                                            </p:attrNameLst>
                                          </p:cBhvr>
                                          <p:tavLst>
                                            <p:tav tm="0">
                                              <p:val>
                                                <p:strVal val="1+#ppt_h/2"/>
                                              </p:val>
                                            </p:tav>
                                            <p:tav tm="100000">
                                              <p:val>
                                                <p:strVal val="#ppt_y"/>
                                              </p:val>
                                            </p:tav>
                                          </p:tavLst>
                                        </p:anim>
                                      </p:childTnLst>
                                    </p:cTn>
                                  </p:par>
                                  <p:par>
                                    <p:cTn id="33" presetID="2" presetClass="entr" presetSubtype="8" decel="100000" fill="hold" grpId="0" nodeType="withEffect">
                                      <p:stCondLst>
                                        <p:cond delay="100"/>
                                      </p:stCondLst>
                                      <p:childTnLst>
                                        <p:set>
                                          <p:cBhvr>
                                            <p:cTn id="34" dur="1" fill="hold">
                                              <p:stCondLst>
                                                <p:cond delay="0"/>
                                              </p:stCondLst>
                                            </p:cTn>
                                            <p:tgtEl>
                                              <p:spTgt spid="79"/>
                                            </p:tgtEl>
                                            <p:attrNameLst>
                                              <p:attrName>style.visibility</p:attrName>
                                            </p:attrNameLst>
                                          </p:cBhvr>
                                          <p:to>
                                            <p:strVal val="visible"/>
                                          </p:to>
                                        </p:set>
                                        <p:anim calcmode="lin" valueType="num">
                                          <p:cBhvr additive="base">
                                            <p:cTn id="35" dur="1000" fill="hold"/>
                                            <p:tgtEl>
                                              <p:spTgt spid="79"/>
                                            </p:tgtEl>
                                            <p:attrNameLst>
                                              <p:attrName>ppt_x</p:attrName>
                                            </p:attrNameLst>
                                          </p:cBhvr>
                                          <p:tavLst>
                                            <p:tav tm="0">
                                              <p:val>
                                                <p:strVal val="0-#ppt_w/2"/>
                                              </p:val>
                                            </p:tav>
                                            <p:tav tm="100000">
                                              <p:val>
                                                <p:strVal val="#ppt_x"/>
                                              </p:val>
                                            </p:tav>
                                          </p:tavLst>
                                        </p:anim>
                                        <p:anim calcmode="lin" valueType="num">
                                          <p:cBhvr additive="base">
                                            <p:cTn id="36" dur="1000" fill="hold"/>
                                            <p:tgtEl>
                                              <p:spTgt spid="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16" grpId="0" animBg="1"/>
          <p:bldP spid="18" grpId="0" animBg="1"/>
          <p:bldP spid="19" grpId="0" animBg="1"/>
          <p:bldP spid="21" grpId="0" animBg="1"/>
          <p:bldP spid="22" grpId="0" animBg="1"/>
          <p:bldP spid="24" grpId="0" animBg="1"/>
          <p:bldP spid="25" grpId="0" animBg="1"/>
          <p:bldP spid="48" grpId="0" animBg="1"/>
          <p:bldP spid="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withEffect">
                                      <p:stCondLst>
                                        <p:cond delay="20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000"/>
                                            <p:tgtEl>
                                              <p:spTgt spid="16"/>
                                            </p:tgtEl>
                                          </p:cBhvr>
                                        </p:animEffect>
                                      </p:childTnLst>
                                    </p:cTn>
                                  </p:par>
                                  <p:par>
                                    <p:cTn id="8" presetID="10" presetClass="entr" presetSubtype="0" repeatCount="indefinite" fill="hold" grpId="0" nodeType="withEffect">
                                      <p:stCondLst>
                                        <p:cond delay="200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3500"/>
                                            <p:tgtEl>
                                              <p:spTgt spid="18"/>
                                            </p:tgtEl>
                                          </p:cBhvr>
                                        </p:animEffect>
                                      </p:childTnLst>
                                    </p:cTn>
                                  </p:par>
                                  <p:par>
                                    <p:cTn id="11" presetID="10" presetClass="entr" presetSubtype="0" repeatCount="indefinite" fill="hold" grpId="0" nodeType="withEffect">
                                      <p:stCondLst>
                                        <p:cond delay="20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3250"/>
                                            <p:tgtEl>
                                              <p:spTgt spid="19"/>
                                            </p:tgtEl>
                                          </p:cBhvr>
                                        </p:animEffect>
                                      </p:childTnLst>
                                    </p:cTn>
                                  </p:par>
                                  <p:par>
                                    <p:cTn id="14" presetID="10" presetClass="entr" presetSubtype="0" repeatCount="indefinite" fill="hold" grpId="0" nodeType="withEffect">
                                      <p:stCondLst>
                                        <p:cond delay="20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3000"/>
                                            <p:tgtEl>
                                              <p:spTgt spid="21"/>
                                            </p:tgtEl>
                                          </p:cBhvr>
                                        </p:animEffect>
                                      </p:childTnLst>
                                    </p:cTn>
                                  </p:par>
                                  <p:par>
                                    <p:cTn id="17" presetID="10" presetClass="entr" presetSubtype="0" repeatCount="indefinite"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3000"/>
                                            <p:tgtEl>
                                              <p:spTgt spid="22"/>
                                            </p:tgtEl>
                                          </p:cBhvr>
                                        </p:animEffect>
                                      </p:childTnLst>
                                    </p:cTn>
                                  </p:par>
                                  <p:par>
                                    <p:cTn id="20" presetID="10" presetClass="entr" presetSubtype="0" repeatCount="indefinite" fill="hold" grpId="0" nodeType="withEffect">
                                      <p:stCondLst>
                                        <p:cond delay="200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3000"/>
                                            <p:tgtEl>
                                              <p:spTgt spid="24"/>
                                            </p:tgtEl>
                                          </p:cBhvr>
                                        </p:animEffect>
                                      </p:childTnLst>
                                    </p:cTn>
                                  </p:par>
                                  <p:par>
                                    <p:cTn id="23" presetID="10" presetClass="entr" presetSubtype="0" repeatCount="indefinite" fill="hold" grpId="0" nodeType="withEffect">
                                      <p:stCondLst>
                                        <p:cond delay="200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3000"/>
                                            <p:tgtEl>
                                              <p:spTgt spid="25"/>
                                            </p:tgtEl>
                                          </p:cBhvr>
                                        </p:animEffect>
                                      </p:childTnLst>
                                    </p:cTn>
                                  </p:par>
                                  <p:par>
                                    <p:cTn id="26" presetID="10" presetClass="entr" presetSubtype="0" repeatCount="indefinite" fill="hold" grpId="0" nodeType="withEffect">
                                      <p:stCondLst>
                                        <p:cond delay="200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3000"/>
                                            <p:tgtEl>
                                              <p:spTgt spid="48"/>
                                            </p:tgtEl>
                                          </p:cBhvr>
                                        </p:animEffect>
                                      </p:childTnLst>
                                    </p:cTn>
                                  </p:par>
                                  <p:par>
                                    <p:cTn id="29" presetID="2" presetClass="entr" presetSubtype="4"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4250" fill="hold"/>
                                            <p:tgtEl>
                                              <p:spTgt spid="3"/>
                                            </p:tgtEl>
                                            <p:attrNameLst>
                                              <p:attrName>ppt_x</p:attrName>
                                            </p:attrNameLst>
                                          </p:cBhvr>
                                          <p:tavLst>
                                            <p:tav tm="0">
                                              <p:val>
                                                <p:strVal val="#ppt_x"/>
                                              </p:val>
                                            </p:tav>
                                            <p:tav tm="100000">
                                              <p:val>
                                                <p:strVal val="#ppt_x"/>
                                              </p:val>
                                            </p:tav>
                                          </p:tavLst>
                                        </p:anim>
                                        <p:anim calcmode="lin" valueType="num">
                                          <p:cBhvr additive="base">
                                            <p:cTn id="32" dur="4250" fill="hold"/>
                                            <p:tgtEl>
                                              <p:spTgt spid="3"/>
                                            </p:tgtEl>
                                            <p:attrNameLst>
                                              <p:attrName>ppt_y</p:attrName>
                                            </p:attrNameLst>
                                          </p:cBhvr>
                                          <p:tavLst>
                                            <p:tav tm="0">
                                              <p:val>
                                                <p:strVal val="1+#ppt_h/2"/>
                                              </p:val>
                                            </p:tav>
                                            <p:tav tm="100000">
                                              <p:val>
                                                <p:strVal val="#ppt_y"/>
                                              </p:val>
                                            </p:tav>
                                          </p:tavLst>
                                        </p:anim>
                                      </p:childTnLst>
                                    </p:cTn>
                                  </p:par>
                                  <p:par>
                                    <p:cTn id="33" presetID="2" presetClass="entr" presetSubtype="8" decel="100000" fill="hold" grpId="0" nodeType="withEffect">
                                      <p:stCondLst>
                                        <p:cond delay="100"/>
                                      </p:stCondLst>
                                      <p:childTnLst>
                                        <p:set>
                                          <p:cBhvr>
                                            <p:cTn id="34" dur="1" fill="hold">
                                              <p:stCondLst>
                                                <p:cond delay="0"/>
                                              </p:stCondLst>
                                            </p:cTn>
                                            <p:tgtEl>
                                              <p:spTgt spid="79"/>
                                            </p:tgtEl>
                                            <p:attrNameLst>
                                              <p:attrName>style.visibility</p:attrName>
                                            </p:attrNameLst>
                                          </p:cBhvr>
                                          <p:to>
                                            <p:strVal val="visible"/>
                                          </p:to>
                                        </p:set>
                                        <p:anim calcmode="lin" valueType="num">
                                          <p:cBhvr additive="base">
                                            <p:cTn id="35" dur="1000" fill="hold"/>
                                            <p:tgtEl>
                                              <p:spTgt spid="79"/>
                                            </p:tgtEl>
                                            <p:attrNameLst>
                                              <p:attrName>ppt_x</p:attrName>
                                            </p:attrNameLst>
                                          </p:cBhvr>
                                          <p:tavLst>
                                            <p:tav tm="0">
                                              <p:val>
                                                <p:strVal val="0-#ppt_w/2"/>
                                              </p:val>
                                            </p:tav>
                                            <p:tav tm="100000">
                                              <p:val>
                                                <p:strVal val="#ppt_x"/>
                                              </p:val>
                                            </p:tav>
                                          </p:tavLst>
                                        </p:anim>
                                        <p:anim calcmode="lin" valueType="num">
                                          <p:cBhvr additive="base">
                                            <p:cTn id="36" dur="1000" fill="hold"/>
                                            <p:tgtEl>
                                              <p:spTgt spid="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16" grpId="0" animBg="1"/>
          <p:bldP spid="18" grpId="0" animBg="1"/>
          <p:bldP spid="19" grpId="0" animBg="1"/>
          <p:bldP spid="21" grpId="0" animBg="1"/>
          <p:bldP spid="22" grpId="0" animBg="1"/>
          <p:bldP spid="24" grpId="0" animBg="1"/>
          <p:bldP spid="25" grpId="0" animBg="1"/>
          <p:bldP spid="48" grpId="0" animBg="1"/>
          <p:bldP spid="3"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2CB3C-DBD8-E89D-8756-280779683D45}"/>
              </a:ext>
            </a:extLst>
          </p:cNvPr>
          <p:cNvSpPr>
            <a:spLocks noGrp="1"/>
          </p:cNvSpPr>
          <p:nvPr>
            <p:ph type="title"/>
          </p:nvPr>
        </p:nvSpPr>
        <p:spPr>
          <a:xfrm>
            <a:off x="563235" y="412662"/>
            <a:ext cx="10441058" cy="621702"/>
          </a:xfrm>
        </p:spPr>
        <p:txBody>
          <a:bodyPr lIns="91440" tIns="45720" rIns="91440" bIns="45720" anchor="t"/>
          <a:lstStyle/>
          <a:p>
            <a:r>
              <a:rPr lang="en-IN">
                <a:ea typeface="+mj-lt"/>
                <a:cs typeface="+mj-lt"/>
              </a:rPr>
              <a:t>Household Managers</a:t>
            </a:r>
            <a:endParaRPr lang="en-US"/>
          </a:p>
        </p:txBody>
      </p:sp>
      <p:sp>
        <p:nvSpPr>
          <p:cNvPr id="3" name="Text Placeholder 2">
            <a:extLst>
              <a:ext uri="{FF2B5EF4-FFF2-40B4-BE49-F238E27FC236}">
                <a16:creationId xmlns:a16="http://schemas.microsoft.com/office/drawing/2014/main" id="{46A4928F-D756-C0BA-DAC2-FA3A8FFA8AF9}"/>
              </a:ext>
            </a:extLst>
          </p:cNvPr>
          <p:cNvSpPr>
            <a:spLocks noGrp="1"/>
          </p:cNvSpPr>
          <p:nvPr>
            <p:ph type="body" sz="quarter" idx="10"/>
          </p:nvPr>
        </p:nvSpPr>
        <p:spPr>
          <a:xfrm>
            <a:off x="570057" y="3573016"/>
            <a:ext cx="10442334" cy="2159209"/>
          </a:xfrm>
        </p:spPr>
        <p:txBody>
          <a:bodyPr lIns="91440" tIns="45720" rIns="91440" bIns="45720" anchor="t"/>
          <a:lstStyle/>
          <a:p>
            <a:pPr marL="227965" indent="-227965"/>
            <a:r>
              <a:rPr lang="en-IN" sz="1400">
                <a:ea typeface="+mn-lt"/>
                <a:cs typeface="+mn-lt"/>
              </a:rPr>
              <a:t>This segment consists of middle-class individuals, mostly old people, who have a zone of contentment and extra time on their hands. </a:t>
            </a:r>
            <a:endParaRPr lang="en-US"/>
          </a:p>
          <a:p>
            <a:pPr marL="227965" indent="-227965"/>
            <a:r>
              <a:rPr lang="en-IN" sz="1400">
                <a:ea typeface="+mn-lt"/>
                <a:cs typeface="+mn-lt"/>
              </a:rPr>
              <a:t>Mostly are female and housemaker</a:t>
            </a:r>
          </a:p>
          <a:p>
            <a:pPr marL="227965" indent="-227965"/>
            <a:r>
              <a:rPr lang="en-IN" sz="1400">
                <a:ea typeface="+mn-lt"/>
                <a:cs typeface="+mn-lt"/>
              </a:rPr>
              <a:t>They are not brand loyalists and have less purchases both online and offline, but do not have many financial obligations such as a mortgage, insurance, or retirement savings. </a:t>
            </a:r>
            <a:endParaRPr lang="en-IN">
              <a:ea typeface="+mn-lt"/>
              <a:cs typeface="+mn-lt"/>
            </a:endParaRPr>
          </a:p>
          <a:p>
            <a:pPr marL="227965" indent="-227965"/>
            <a:r>
              <a:rPr lang="en-IN" sz="1400">
                <a:ea typeface="+mn-lt"/>
                <a:cs typeface="+mn-lt"/>
              </a:rPr>
              <a:t>They prefer a simple and comfortable lifestyle and are not interested in vacations. </a:t>
            </a:r>
            <a:endParaRPr lang="en-IN">
              <a:ea typeface="+mn-lt"/>
              <a:cs typeface="+mn-lt"/>
            </a:endParaRPr>
          </a:p>
          <a:p>
            <a:pPr marL="227965" indent="-227965"/>
            <a:r>
              <a:rPr lang="en-IN" sz="1400">
                <a:ea typeface="+mn-lt"/>
                <a:cs typeface="+mn-lt"/>
              </a:rPr>
              <a:t>They are likely to get their health insurance from small to mid-size employers and do not want to upgrade their plan.</a:t>
            </a:r>
            <a:endParaRPr lang="en-IN"/>
          </a:p>
        </p:txBody>
      </p:sp>
      <p:sp>
        <p:nvSpPr>
          <p:cNvPr id="38" name="TextBox 37">
            <a:extLst>
              <a:ext uri="{FF2B5EF4-FFF2-40B4-BE49-F238E27FC236}">
                <a16:creationId xmlns:a16="http://schemas.microsoft.com/office/drawing/2014/main" id="{DE3FB272-C168-9C1A-369E-0E56AF453198}"/>
              </a:ext>
            </a:extLst>
          </p:cNvPr>
          <p:cNvSpPr txBox="1"/>
          <p:nvPr/>
        </p:nvSpPr>
        <p:spPr>
          <a:xfrm>
            <a:off x="567170" y="5732318"/>
            <a:ext cx="7756812" cy="9330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a:solidFill>
                  <a:schemeClr val="tx1">
                    <a:lumMod val="50000"/>
                    <a:lumOff val="50000"/>
                  </a:schemeClr>
                </a:solidFill>
              </a:rPr>
              <a:t>Targeting strategy</a:t>
            </a:r>
            <a:r>
              <a:rPr lang="en-US" sz="1400">
                <a:solidFill>
                  <a:schemeClr val="tx1">
                    <a:lumMod val="50000"/>
                    <a:lumOff val="50000"/>
                  </a:schemeClr>
                </a:solidFill>
              </a:rPr>
              <a:t> - Highlight the affordability of their plans, </a:t>
            </a:r>
            <a:r>
              <a:rPr lang="en-US" sz="1400">
                <a:ea typeface="+mn-lt"/>
                <a:cs typeface="+mn-lt"/>
              </a:rPr>
              <a:t>Consider partnering with retirement communities or senior centers to offer health insurance plans specifically tailored to the needs of this segment</a:t>
            </a:r>
            <a:endParaRPr lang="en-IN" sz="1400">
              <a:solidFill>
                <a:schemeClr val="tx1">
                  <a:lumMod val="50000"/>
                  <a:lumOff val="50000"/>
                </a:schemeClr>
              </a:solidFill>
              <a:ea typeface="+mn-lt"/>
              <a:cs typeface="+mn-lt"/>
            </a:endParaRPr>
          </a:p>
        </p:txBody>
      </p:sp>
      <p:grpSp>
        <p:nvGrpSpPr>
          <p:cNvPr id="6" name="Group 5">
            <a:extLst>
              <a:ext uri="{FF2B5EF4-FFF2-40B4-BE49-F238E27FC236}">
                <a16:creationId xmlns:a16="http://schemas.microsoft.com/office/drawing/2014/main" id="{44159D89-CA91-22E0-7924-9874F3DA6B5F}"/>
              </a:ext>
            </a:extLst>
          </p:cNvPr>
          <p:cNvGrpSpPr/>
          <p:nvPr/>
        </p:nvGrpSpPr>
        <p:grpSpPr>
          <a:xfrm>
            <a:off x="4189125" y="899070"/>
            <a:ext cx="7469620" cy="2449171"/>
            <a:chOff x="4206443" y="959683"/>
            <a:chExt cx="7469620" cy="2449171"/>
          </a:xfrm>
        </p:grpSpPr>
        <p:grpSp>
          <p:nvGrpSpPr>
            <p:cNvPr id="36" name="Group 35">
              <a:extLst>
                <a:ext uri="{FF2B5EF4-FFF2-40B4-BE49-F238E27FC236}">
                  <a16:creationId xmlns:a16="http://schemas.microsoft.com/office/drawing/2014/main" id="{3AAF6580-7CF2-D97B-8680-220AAEDB7E5D}"/>
                </a:ext>
              </a:extLst>
            </p:cNvPr>
            <p:cNvGrpSpPr/>
            <p:nvPr/>
          </p:nvGrpSpPr>
          <p:grpSpPr>
            <a:xfrm>
              <a:off x="4206443" y="959683"/>
              <a:ext cx="7469620" cy="2449171"/>
              <a:chOff x="4344988" y="2260600"/>
              <a:chExt cx="7149234" cy="2860142"/>
            </a:xfrm>
          </p:grpSpPr>
          <p:pic>
            <p:nvPicPr>
              <p:cNvPr id="5" name="Graphic 5" descr="Male profile with solid fill">
                <a:extLst>
                  <a:ext uri="{FF2B5EF4-FFF2-40B4-BE49-F238E27FC236}">
                    <a16:creationId xmlns:a16="http://schemas.microsoft.com/office/drawing/2014/main" id="{CEF09DD5-E006-257B-9222-312CD66B17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5841" y="2354611"/>
                <a:ext cx="683723" cy="654943"/>
              </a:xfrm>
              <a:prstGeom prst="rect">
                <a:avLst/>
              </a:prstGeom>
            </p:spPr>
          </p:pic>
          <p:sp>
            <p:nvSpPr>
              <p:cNvPr id="7" name="TextBox 6">
                <a:extLst>
                  <a:ext uri="{FF2B5EF4-FFF2-40B4-BE49-F238E27FC236}">
                    <a16:creationId xmlns:a16="http://schemas.microsoft.com/office/drawing/2014/main" id="{D59CA9BC-F216-0B6A-D630-81DAD00C2806}"/>
                  </a:ext>
                </a:extLst>
              </p:cNvPr>
              <p:cNvSpPr txBox="1"/>
              <p:nvPr/>
            </p:nvSpPr>
            <p:spPr>
              <a:xfrm>
                <a:off x="4448897" y="2948998"/>
                <a:ext cx="1955590"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Avg Age – 75</a:t>
                </a:r>
                <a:endParaRPr lang="en-US">
                  <a:solidFill>
                    <a:schemeClr val="tx1">
                      <a:lumMod val="50000"/>
                      <a:lumOff val="50000"/>
                    </a:schemeClr>
                  </a:solidFill>
                </a:endParaRPr>
              </a:p>
              <a:p>
                <a:pPr>
                  <a:lnSpc>
                    <a:spcPct val="150000"/>
                  </a:lnSpc>
                </a:pPr>
                <a:r>
                  <a:rPr lang="en-US" sz="1400">
                    <a:solidFill>
                      <a:schemeClr val="tx1">
                        <a:lumMod val="50000"/>
                        <a:lumOff val="50000"/>
                      </a:schemeClr>
                    </a:solidFill>
                  </a:rPr>
                  <a:t>60% are older than 75</a:t>
                </a:r>
              </a:p>
            </p:txBody>
          </p:sp>
          <p:pic>
            <p:nvPicPr>
              <p:cNvPr id="8" name="Graphic 8" descr="Money with solid fill">
                <a:extLst>
                  <a:ext uri="{FF2B5EF4-FFF2-40B4-BE49-F238E27FC236}">
                    <a16:creationId xmlns:a16="http://schemas.microsoft.com/office/drawing/2014/main" id="{B6F3615E-653C-8E56-2CE6-76E14E133E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7088" y="2306986"/>
                <a:ext cx="725162" cy="731317"/>
              </a:xfrm>
              <a:prstGeom prst="rect">
                <a:avLst/>
              </a:prstGeom>
            </p:spPr>
          </p:pic>
          <p:sp>
            <p:nvSpPr>
              <p:cNvPr id="10" name="TextBox 9">
                <a:extLst>
                  <a:ext uri="{FF2B5EF4-FFF2-40B4-BE49-F238E27FC236}">
                    <a16:creationId xmlns:a16="http://schemas.microsoft.com/office/drawing/2014/main" id="{D3492E4D-F523-3F87-8362-7353DA7EC790}"/>
                  </a:ext>
                </a:extLst>
              </p:cNvPr>
              <p:cNvSpPr txBox="1"/>
              <p:nvPr/>
            </p:nvSpPr>
            <p:spPr>
              <a:xfrm>
                <a:off x="6507919" y="2979334"/>
                <a:ext cx="2894877"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Avg Income $40K , 75% earn less than average income</a:t>
                </a:r>
              </a:p>
            </p:txBody>
          </p:sp>
          <p:pic>
            <p:nvPicPr>
              <p:cNvPr id="11" name="Graphic 11" descr="Graduation cap with solid fill">
                <a:extLst>
                  <a:ext uri="{FF2B5EF4-FFF2-40B4-BE49-F238E27FC236}">
                    <a16:creationId xmlns:a16="http://schemas.microsoft.com/office/drawing/2014/main" id="{5167A657-BB84-7178-7C1C-778C37181A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29775" y="2260600"/>
                <a:ext cx="808038" cy="808038"/>
              </a:xfrm>
              <a:prstGeom prst="rect">
                <a:avLst/>
              </a:prstGeom>
            </p:spPr>
          </p:pic>
          <p:sp>
            <p:nvSpPr>
              <p:cNvPr id="13" name="TextBox 12">
                <a:extLst>
                  <a:ext uri="{FF2B5EF4-FFF2-40B4-BE49-F238E27FC236}">
                    <a16:creationId xmlns:a16="http://schemas.microsoft.com/office/drawing/2014/main" id="{4D76DF02-60CF-1022-B04B-81283602B9DA}"/>
                  </a:ext>
                </a:extLst>
              </p:cNvPr>
              <p:cNvSpPr txBox="1"/>
              <p:nvPr/>
            </p:nvSpPr>
            <p:spPr>
              <a:xfrm>
                <a:off x="9231457" y="2957657"/>
                <a:ext cx="2262765" cy="33486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60% have college degree</a:t>
                </a:r>
                <a:endParaRPr lang="en-US">
                  <a:solidFill>
                    <a:schemeClr val="tx1">
                      <a:lumMod val="50000"/>
                      <a:lumOff val="50000"/>
                    </a:schemeClr>
                  </a:solidFill>
                </a:endParaRPr>
              </a:p>
            </p:txBody>
          </p:sp>
          <p:sp>
            <p:nvSpPr>
              <p:cNvPr id="18" name="TextBox 17">
                <a:extLst>
                  <a:ext uri="{FF2B5EF4-FFF2-40B4-BE49-F238E27FC236}">
                    <a16:creationId xmlns:a16="http://schemas.microsoft.com/office/drawing/2014/main" id="{7DB940B4-275E-6634-BFEB-373151DCA2C5}"/>
                  </a:ext>
                </a:extLst>
              </p:cNvPr>
              <p:cNvSpPr txBox="1"/>
              <p:nvPr/>
            </p:nvSpPr>
            <p:spPr>
              <a:xfrm>
                <a:off x="4344988" y="4408488"/>
                <a:ext cx="2027876"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20% are likely to spend</a:t>
                </a:r>
                <a:endParaRPr lang="en-US">
                  <a:solidFill>
                    <a:schemeClr val="tx1">
                      <a:lumMod val="50000"/>
                      <a:lumOff val="50000"/>
                    </a:schemeClr>
                  </a:solidFill>
                </a:endParaRPr>
              </a:p>
              <a:p>
                <a:pPr>
                  <a:lnSpc>
                    <a:spcPct val="150000"/>
                  </a:lnSpc>
                </a:pPr>
                <a:r>
                  <a:rPr lang="en-US" sz="1400">
                    <a:solidFill>
                      <a:schemeClr val="tx1">
                        <a:lumMod val="50000"/>
                        <a:lumOff val="50000"/>
                      </a:schemeClr>
                    </a:solidFill>
                  </a:rPr>
                  <a:t> in Sports activities</a:t>
                </a:r>
                <a:endParaRPr lang="en-US">
                  <a:solidFill>
                    <a:schemeClr val="tx1">
                      <a:lumMod val="50000"/>
                      <a:lumOff val="50000"/>
                    </a:schemeClr>
                  </a:solidFill>
                </a:endParaRPr>
              </a:p>
            </p:txBody>
          </p:sp>
          <p:sp>
            <p:nvSpPr>
              <p:cNvPr id="26" name="TextBox 25">
                <a:extLst>
                  <a:ext uri="{FF2B5EF4-FFF2-40B4-BE49-F238E27FC236}">
                    <a16:creationId xmlns:a16="http://schemas.microsoft.com/office/drawing/2014/main" id="{76EFB27A-EC92-ECD8-CB27-C8D8045199D8}"/>
                  </a:ext>
                </a:extLst>
              </p:cNvPr>
              <p:cNvSpPr txBox="1"/>
              <p:nvPr/>
            </p:nvSpPr>
            <p:spPr>
              <a:xfrm>
                <a:off x="6869113" y="4408489"/>
                <a:ext cx="1781549" cy="33486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65% likely to donate</a:t>
                </a:r>
                <a:endParaRPr lang="en-US">
                  <a:solidFill>
                    <a:schemeClr val="tx1">
                      <a:lumMod val="50000"/>
                      <a:lumOff val="50000"/>
                    </a:schemeClr>
                  </a:solidFill>
                </a:endParaRPr>
              </a:p>
            </p:txBody>
          </p:sp>
          <p:sp>
            <p:nvSpPr>
              <p:cNvPr id="30" name="TextBox 29">
                <a:extLst>
                  <a:ext uri="{FF2B5EF4-FFF2-40B4-BE49-F238E27FC236}">
                    <a16:creationId xmlns:a16="http://schemas.microsoft.com/office/drawing/2014/main" id="{5C9990DD-5070-9474-C348-C77624136BEF}"/>
                  </a:ext>
                </a:extLst>
              </p:cNvPr>
              <p:cNvSpPr txBox="1"/>
              <p:nvPr/>
            </p:nvSpPr>
            <p:spPr>
              <a:xfrm>
                <a:off x="9391650" y="4408488"/>
                <a:ext cx="2005316"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5% are likely to ailment to disease</a:t>
                </a:r>
                <a:endParaRPr lang="en-US">
                  <a:solidFill>
                    <a:schemeClr val="tx1">
                      <a:lumMod val="50000"/>
                      <a:lumOff val="50000"/>
                    </a:schemeClr>
                  </a:solidFill>
                </a:endParaRPr>
              </a:p>
            </p:txBody>
          </p:sp>
          <p:pic>
            <p:nvPicPr>
              <p:cNvPr id="32" name="Graphic 32" descr="Football with solid fill">
                <a:extLst>
                  <a:ext uri="{FF2B5EF4-FFF2-40B4-BE49-F238E27FC236}">
                    <a16:creationId xmlns:a16="http://schemas.microsoft.com/office/drawing/2014/main" id="{02CFAD80-A1F0-2852-BD89-74F8F5314A8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14128" y="3689458"/>
                <a:ext cx="716873" cy="717030"/>
              </a:xfrm>
              <a:prstGeom prst="rect">
                <a:avLst/>
              </a:prstGeom>
            </p:spPr>
          </p:pic>
        </p:grpSp>
        <p:pic>
          <p:nvPicPr>
            <p:cNvPr id="40" name="Picture 40" descr="Icon&#10;&#10;Description automatically generated">
              <a:extLst>
                <a:ext uri="{FF2B5EF4-FFF2-40B4-BE49-F238E27FC236}">
                  <a16:creationId xmlns:a16="http://schemas.microsoft.com/office/drawing/2014/main" id="{0AE98E4D-C106-5F81-567D-493F07ED5674}"/>
                </a:ext>
              </a:extLst>
            </p:cNvPr>
            <p:cNvPicPr>
              <a:picLocks noChangeAspect="1"/>
            </p:cNvPicPr>
            <p:nvPr/>
          </p:nvPicPr>
          <p:blipFill>
            <a:blip r:embed="rId10"/>
            <a:stretch>
              <a:fillRect/>
            </a:stretch>
          </p:blipFill>
          <p:spPr>
            <a:xfrm>
              <a:off x="7155482" y="2227955"/>
              <a:ext cx="729881" cy="640384"/>
            </a:xfrm>
            <a:prstGeom prst="rect">
              <a:avLst/>
            </a:prstGeom>
          </p:spPr>
        </p:pic>
        <p:pic>
          <p:nvPicPr>
            <p:cNvPr id="42" name="Picture 42" descr="Icon&#10;&#10;Description automatically generated">
              <a:extLst>
                <a:ext uri="{FF2B5EF4-FFF2-40B4-BE49-F238E27FC236}">
                  <a16:creationId xmlns:a16="http://schemas.microsoft.com/office/drawing/2014/main" id="{67080B8E-024A-AD44-BB0F-9B9E80E6993C}"/>
                </a:ext>
              </a:extLst>
            </p:cNvPr>
            <p:cNvPicPr>
              <a:picLocks noChangeAspect="1"/>
            </p:cNvPicPr>
            <p:nvPr/>
          </p:nvPicPr>
          <p:blipFill>
            <a:blip r:embed="rId11"/>
            <a:stretch>
              <a:fillRect/>
            </a:stretch>
          </p:blipFill>
          <p:spPr>
            <a:xfrm>
              <a:off x="9734942" y="2182019"/>
              <a:ext cx="806080" cy="628348"/>
            </a:xfrm>
            <a:prstGeom prst="rect">
              <a:avLst/>
            </a:prstGeom>
          </p:spPr>
        </p:pic>
      </p:grpSp>
      <p:pic>
        <p:nvPicPr>
          <p:cNvPr id="4" name="Picture 11">
            <a:extLst>
              <a:ext uri="{FF2B5EF4-FFF2-40B4-BE49-F238E27FC236}">
                <a16:creationId xmlns:a16="http://schemas.microsoft.com/office/drawing/2014/main" id="{02C43836-446A-EA3E-77CC-B93C628B5C9E}"/>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671945" y="1085850"/>
            <a:ext cx="3366654" cy="2253095"/>
          </a:xfrm>
          <a:prstGeom prst="rect">
            <a:avLst/>
          </a:prstGeom>
        </p:spPr>
      </p:pic>
    </p:spTree>
    <p:extLst>
      <p:ext uri="{BB962C8B-B14F-4D97-AF65-F5344CB8AC3E}">
        <p14:creationId xmlns:p14="http://schemas.microsoft.com/office/powerpoint/2010/main" val="757012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24">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Chart, bar chart&#10;&#10;Description automatically generated">
            <a:extLst>
              <a:ext uri="{FF2B5EF4-FFF2-40B4-BE49-F238E27FC236}">
                <a16:creationId xmlns:a16="http://schemas.microsoft.com/office/drawing/2014/main" id="{38097D25-7A94-9D1C-2A95-F8A44BF6D924}"/>
              </a:ext>
            </a:extLst>
          </p:cNvPr>
          <p:cNvPicPr>
            <a:picLocks noChangeAspect="1"/>
          </p:cNvPicPr>
          <p:nvPr/>
        </p:nvPicPr>
        <p:blipFill>
          <a:blip r:embed="rId2"/>
          <a:stretch>
            <a:fillRect/>
          </a:stretch>
        </p:blipFill>
        <p:spPr>
          <a:xfrm>
            <a:off x="5678129" y="138830"/>
            <a:ext cx="4611381" cy="2926993"/>
          </a:xfrm>
          <a:prstGeom prst="rect">
            <a:avLst/>
          </a:prstGeom>
        </p:spPr>
      </p:pic>
      <p:pic>
        <p:nvPicPr>
          <p:cNvPr id="8" name="Picture 8" descr="Chart, bar chart&#10;&#10;Description automatically generated">
            <a:extLst>
              <a:ext uri="{FF2B5EF4-FFF2-40B4-BE49-F238E27FC236}">
                <a16:creationId xmlns:a16="http://schemas.microsoft.com/office/drawing/2014/main" id="{F1567975-F85A-1648-C43E-C308A2A69F09}"/>
              </a:ext>
            </a:extLst>
          </p:cNvPr>
          <p:cNvPicPr>
            <a:picLocks noChangeAspect="1"/>
          </p:cNvPicPr>
          <p:nvPr/>
        </p:nvPicPr>
        <p:blipFill>
          <a:blip r:embed="rId3"/>
          <a:stretch>
            <a:fillRect/>
          </a:stretch>
        </p:blipFill>
        <p:spPr>
          <a:xfrm>
            <a:off x="872613" y="2293578"/>
            <a:ext cx="4363423" cy="2973745"/>
          </a:xfrm>
          <a:prstGeom prst="rect">
            <a:avLst/>
          </a:prstGeom>
        </p:spPr>
      </p:pic>
      <p:pic>
        <p:nvPicPr>
          <p:cNvPr id="7" name="Picture 7" descr="Chart, bar chart&#10;&#10;Description automatically generated">
            <a:extLst>
              <a:ext uri="{FF2B5EF4-FFF2-40B4-BE49-F238E27FC236}">
                <a16:creationId xmlns:a16="http://schemas.microsoft.com/office/drawing/2014/main" id="{5E1F0FF2-0516-18C3-50B9-9B1A6F521C3A}"/>
              </a:ext>
            </a:extLst>
          </p:cNvPr>
          <p:cNvPicPr>
            <a:picLocks noChangeAspect="1"/>
          </p:cNvPicPr>
          <p:nvPr/>
        </p:nvPicPr>
        <p:blipFill>
          <a:blip r:embed="rId4"/>
          <a:stretch>
            <a:fillRect/>
          </a:stretch>
        </p:blipFill>
        <p:spPr>
          <a:xfrm>
            <a:off x="5678949" y="3203063"/>
            <a:ext cx="4610562" cy="3207262"/>
          </a:xfrm>
          <a:prstGeom prst="rect">
            <a:avLst/>
          </a:prstGeom>
        </p:spPr>
      </p:pic>
      <p:sp>
        <p:nvSpPr>
          <p:cNvPr id="2" name="Title 1">
            <a:extLst>
              <a:ext uri="{FF2B5EF4-FFF2-40B4-BE49-F238E27FC236}">
                <a16:creationId xmlns:a16="http://schemas.microsoft.com/office/drawing/2014/main" id="{4E1700C9-5940-EA46-D2B7-24D8991E1D43}"/>
              </a:ext>
            </a:extLst>
          </p:cNvPr>
          <p:cNvSpPr>
            <a:spLocks noGrp="1"/>
          </p:cNvSpPr>
          <p:nvPr>
            <p:ph type="title"/>
          </p:nvPr>
        </p:nvSpPr>
        <p:spPr>
          <a:xfrm>
            <a:off x="621629" y="640080"/>
            <a:ext cx="4852097" cy="1252623"/>
          </a:xfrm>
        </p:spPr>
        <p:txBody>
          <a:bodyPr vert="horz" lIns="91440" tIns="45720" rIns="91440" bIns="45720" rtlCol="0" anchor="ctr">
            <a:normAutofit/>
          </a:bodyPr>
          <a:lstStyle/>
          <a:p>
            <a:pPr defTabSz="914400"/>
            <a:r>
              <a:rPr lang="en-US" sz="3200" kern="1200">
                <a:solidFill>
                  <a:srgbClr val="FFFFFF"/>
                </a:solidFill>
                <a:latin typeface="+mj-lt"/>
                <a:ea typeface="+mj-ea"/>
                <a:cs typeface="+mj-cs"/>
              </a:rPr>
              <a:t>Comparison between different Segments</a:t>
            </a:r>
            <a:endParaRPr lang="en-US" sz="3200"/>
          </a:p>
        </p:txBody>
      </p:sp>
    </p:spTree>
    <p:extLst>
      <p:ext uri="{BB962C8B-B14F-4D97-AF65-F5344CB8AC3E}">
        <p14:creationId xmlns:p14="http://schemas.microsoft.com/office/powerpoint/2010/main" val="658536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2B1B93A-4274-8E43-F6B3-DCB3DED9179C}"/>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defTabSz="914400"/>
            <a:r>
              <a:rPr lang="en-US" sz="5400">
                <a:solidFill>
                  <a:schemeClr val="bg1">
                    <a:lumMod val="95000"/>
                    <a:lumOff val="5000"/>
                  </a:schemeClr>
                </a:solidFill>
              </a:rPr>
              <a:t>Thank You</a:t>
            </a:r>
          </a:p>
        </p:txBody>
      </p:sp>
    </p:spTree>
    <p:extLst>
      <p:ext uri="{BB962C8B-B14F-4D97-AF65-F5344CB8AC3E}">
        <p14:creationId xmlns:p14="http://schemas.microsoft.com/office/powerpoint/2010/main" val="1348726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C53AA4F-44AC-5354-1ACD-D9AB0791BF64}"/>
              </a:ext>
            </a:extLst>
          </p:cNvPr>
          <p:cNvSpPr>
            <a:spLocks noGrp="1"/>
          </p:cNvSpPr>
          <p:nvPr>
            <p:ph type="body" sz="quarter" idx="10"/>
          </p:nvPr>
        </p:nvSpPr>
        <p:spPr>
          <a:xfrm>
            <a:off x="937306" y="2387705"/>
            <a:ext cx="7663637" cy="3092925"/>
          </a:xfrm>
        </p:spPr>
        <p:txBody>
          <a:bodyPr lIns="91428" tIns="45714" rIns="91428" bIns="45714" anchor="t"/>
          <a:lstStyle/>
          <a:p>
            <a:pPr marL="227330" indent="-227330"/>
            <a:r>
              <a:rPr lang="en-IN"/>
              <a:t>Introduction</a:t>
            </a:r>
            <a:endParaRPr lang="en-US"/>
          </a:p>
          <a:p>
            <a:pPr marL="227330" indent="-227330"/>
            <a:r>
              <a:rPr lang="en-IN"/>
              <a:t>Executive summary</a:t>
            </a:r>
          </a:p>
          <a:p>
            <a:pPr marL="227330" indent="-227330"/>
            <a:r>
              <a:rPr lang="en-IN">
                <a:ea typeface="+mn-lt"/>
                <a:cs typeface="+mn-lt"/>
              </a:rPr>
              <a:t>Personas of the segments</a:t>
            </a:r>
          </a:p>
          <a:p>
            <a:pPr marL="227330" indent="-227330"/>
            <a:endParaRPr lang="en-IN"/>
          </a:p>
          <a:p>
            <a:pPr marL="227330" indent="-227330"/>
            <a:endParaRPr lang="en-IN"/>
          </a:p>
          <a:p>
            <a:pPr marL="227330" indent="-227330"/>
            <a:endParaRPr lang="en-IN"/>
          </a:p>
          <a:p>
            <a:pPr marL="227330" indent="-227330"/>
            <a:endParaRPr lang="en-IN"/>
          </a:p>
          <a:p>
            <a:pPr marL="227330" indent="-227330"/>
            <a:endParaRPr lang="en-IN"/>
          </a:p>
          <a:p>
            <a:pPr marL="0" indent="0">
              <a:buNone/>
            </a:pPr>
            <a:endParaRPr lang="en-IN"/>
          </a:p>
          <a:p>
            <a:pPr marL="227330" indent="-227330"/>
            <a:endParaRPr lang="en-IN"/>
          </a:p>
          <a:p>
            <a:pPr marL="227330" indent="-227330"/>
            <a:endParaRPr lang="en-IN"/>
          </a:p>
          <a:p>
            <a:pPr marL="227330" indent="-227330"/>
            <a:endParaRPr lang="en-IN"/>
          </a:p>
        </p:txBody>
      </p:sp>
      <p:sp>
        <p:nvSpPr>
          <p:cNvPr id="5" name="TextBox 4">
            <a:extLst>
              <a:ext uri="{FF2B5EF4-FFF2-40B4-BE49-F238E27FC236}">
                <a16:creationId xmlns:a16="http://schemas.microsoft.com/office/drawing/2014/main" id="{2F4DCB62-5DA0-0AF6-7D12-4AB01DA9C325}"/>
              </a:ext>
            </a:extLst>
          </p:cNvPr>
          <p:cNvSpPr txBox="1"/>
          <p:nvPr/>
        </p:nvSpPr>
        <p:spPr>
          <a:xfrm>
            <a:off x="941110" y="269352"/>
            <a:ext cx="6369715" cy="65528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3200" b="1">
                <a:solidFill>
                  <a:schemeClr val="accent3">
                    <a:lumMod val="60000"/>
                    <a:lumOff val="40000"/>
                  </a:schemeClr>
                </a:solidFill>
              </a:rPr>
              <a:t>Agenda </a:t>
            </a:r>
          </a:p>
        </p:txBody>
      </p:sp>
    </p:spTree>
    <p:extLst>
      <p:ext uri="{BB962C8B-B14F-4D97-AF65-F5344CB8AC3E}">
        <p14:creationId xmlns:p14="http://schemas.microsoft.com/office/powerpoint/2010/main" val="3903292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F73CC-EB06-303C-C6F7-AC8DD501014A}"/>
              </a:ext>
            </a:extLst>
          </p:cNvPr>
          <p:cNvSpPr>
            <a:spLocks noGrp="1"/>
          </p:cNvSpPr>
          <p:nvPr>
            <p:ph type="title"/>
          </p:nvPr>
        </p:nvSpPr>
        <p:spPr/>
        <p:txBody>
          <a:bodyPr lIns="91440" tIns="45720" rIns="91440" bIns="45720" anchor="t"/>
          <a:lstStyle/>
          <a:p>
            <a:r>
              <a:rPr lang="en-US">
                <a:solidFill>
                  <a:schemeClr val="accent3">
                    <a:lumMod val="60000"/>
                    <a:lumOff val="40000"/>
                  </a:schemeClr>
                </a:solidFill>
              </a:rPr>
              <a:t>Introduction</a:t>
            </a:r>
          </a:p>
        </p:txBody>
      </p:sp>
      <p:sp>
        <p:nvSpPr>
          <p:cNvPr id="3" name="Text Placeholder 2">
            <a:extLst>
              <a:ext uri="{FF2B5EF4-FFF2-40B4-BE49-F238E27FC236}">
                <a16:creationId xmlns:a16="http://schemas.microsoft.com/office/drawing/2014/main" id="{96B11419-9AAB-C27C-A7E5-31166445CDD4}"/>
              </a:ext>
            </a:extLst>
          </p:cNvPr>
          <p:cNvSpPr>
            <a:spLocks noGrp="1"/>
          </p:cNvSpPr>
          <p:nvPr>
            <p:ph type="body" sz="quarter" idx="10"/>
          </p:nvPr>
        </p:nvSpPr>
        <p:spPr>
          <a:xfrm>
            <a:off x="896218" y="1370192"/>
            <a:ext cx="10393514" cy="4120043"/>
          </a:xfrm>
        </p:spPr>
        <p:txBody>
          <a:bodyPr lIns="91440" tIns="45720" rIns="91440" bIns="45720" anchor="t"/>
          <a:lstStyle/>
          <a:p>
            <a:pPr marL="0" indent="0">
              <a:buNone/>
            </a:pPr>
            <a:r>
              <a:rPr lang="en-US" sz="1800">
                <a:ea typeface="+mn-lt"/>
                <a:cs typeface="+mn-lt"/>
              </a:rPr>
              <a:t>Medicare is a national health insurance program in the United States that provides coverage for people aged 65 and older, as well as those with certain disabilities and medical conditions. It is administered by the federal government and funded through payroll taxes, premiums, and general revenue. </a:t>
            </a:r>
          </a:p>
          <a:p>
            <a:pPr marL="0" indent="0">
              <a:buNone/>
            </a:pPr>
            <a:endParaRPr lang="en-US" sz="1800">
              <a:ea typeface="+mn-lt"/>
              <a:cs typeface="+mn-lt"/>
            </a:endParaRPr>
          </a:p>
          <a:p>
            <a:pPr marL="0" indent="0">
              <a:buNone/>
            </a:pPr>
            <a:r>
              <a:rPr lang="en-US" sz="1800">
                <a:ea typeface="+mn-lt"/>
                <a:cs typeface="+mn-lt"/>
              </a:rPr>
              <a:t>Medicare has four parts:</a:t>
            </a:r>
          </a:p>
          <a:p>
            <a:pPr marL="227965" indent="-227965"/>
            <a:r>
              <a:rPr lang="en-US" sz="1800">
                <a:ea typeface="+mn-lt"/>
                <a:cs typeface="+mn-lt"/>
              </a:rPr>
              <a:t>Part A (hospital insurance)</a:t>
            </a:r>
          </a:p>
          <a:p>
            <a:pPr marL="227965" indent="-227965"/>
            <a:r>
              <a:rPr lang="en-US" sz="1800">
                <a:ea typeface="+mn-lt"/>
                <a:cs typeface="+mn-lt"/>
              </a:rPr>
              <a:t>Part B (medical insurance)</a:t>
            </a:r>
          </a:p>
          <a:p>
            <a:pPr marL="227965" indent="-227965"/>
            <a:r>
              <a:rPr lang="en-US" sz="1800">
                <a:ea typeface="+mn-lt"/>
                <a:cs typeface="+mn-lt"/>
              </a:rPr>
              <a:t>Part C (Medicare Advantage plans)</a:t>
            </a:r>
          </a:p>
          <a:p>
            <a:pPr marL="227965" indent="-227965"/>
            <a:r>
              <a:rPr lang="en-US" sz="1800">
                <a:ea typeface="+mn-lt"/>
                <a:cs typeface="+mn-lt"/>
              </a:rPr>
              <a:t>Part D (prescription drug coverage)</a:t>
            </a:r>
            <a:endParaRPr lang="en-US" sz="1800"/>
          </a:p>
        </p:txBody>
      </p:sp>
    </p:spTree>
    <p:extLst>
      <p:ext uri="{BB962C8B-B14F-4D97-AF65-F5344CB8AC3E}">
        <p14:creationId xmlns:p14="http://schemas.microsoft.com/office/powerpoint/2010/main" val="1050467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86ABA74-DD74-E2EB-704F-BA2EB5FB7728}"/>
              </a:ext>
            </a:extLst>
          </p:cNvPr>
          <p:cNvSpPr txBox="1"/>
          <p:nvPr/>
        </p:nvSpPr>
        <p:spPr>
          <a:xfrm>
            <a:off x="432727" y="365712"/>
            <a:ext cx="4322872" cy="57341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2800" b="1">
                <a:solidFill>
                  <a:schemeClr val="accent3">
                    <a:lumMod val="60000"/>
                    <a:lumOff val="40000"/>
                  </a:schemeClr>
                </a:solidFill>
              </a:rPr>
              <a:t>Executive summary</a:t>
            </a:r>
          </a:p>
        </p:txBody>
      </p:sp>
      <p:sp>
        <p:nvSpPr>
          <p:cNvPr id="6" name="Rectangle 5">
            <a:extLst>
              <a:ext uri="{FF2B5EF4-FFF2-40B4-BE49-F238E27FC236}">
                <a16:creationId xmlns:a16="http://schemas.microsoft.com/office/drawing/2014/main" id="{4706D6B3-62CE-A05D-EC2C-D75F83FD9E3B}"/>
              </a:ext>
            </a:extLst>
          </p:cNvPr>
          <p:cNvSpPr/>
          <p:nvPr/>
        </p:nvSpPr>
        <p:spPr>
          <a:xfrm>
            <a:off x="797917" y="148345"/>
            <a:ext cx="914281" cy="2084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TextBox 6">
            <a:extLst>
              <a:ext uri="{FF2B5EF4-FFF2-40B4-BE49-F238E27FC236}">
                <a16:creationId xmlns:a16="http://schemas.microsoft.com/office/drawing/2014/main" id="{71E5515E-CA85-E56D-8EF8-55587C45A2CB}"/>
              </a:ext>
            </a:extLst>
          </p:cNvPr>
          <p:cNvSpPr txBox="1"/>
          <p:nvPr/>
        </p:nvSpPr>
        <p:spPr>
          <a:xfrm>
            <a:off x="435436" y="1065328"/>
            <a:ext cx="11057701" cy="217431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600">
                <a:solidFill>
                  <a:schemeClr val="tx1">
                    <a:lumMod val="50000"/>
                    <a:lumOff val="50000"/>
                  </a:schemeClr>
                </a:solidFill>
              </a:rPr>
              <a:t>In</a:t>
            </a:r>
            <a:r>
              <a:rPr lang="en-US" sz="1600">
                <a:ea typeface="+mn-lt"/>
                <a:cs typeface="+mn-lt"/>
              </a:rPr>
              <a:t> this assignment, we were tasked with analyzing the data to create personas for six different segments. Through our analysis, we deeply analyzed 12 different key dimensions such as Financials, Demographics, Market Trend etc. </a:t>
            </a:r>
          </a:p>
          <a:p>
            <a:pPr>
              <a:lnSpc>
                <a:spcPct val="150000"/>
              </a:lnSpc>
            </a:pPr>
            <a:r>
              <a:rPr lang="en-US" sz="1600">
                <a:ea typeface="+mn-lt"/>
                <a:cs typeface="+mn-lt"/>
              </a:rPr>
              <a:t>We identified demographic characteristics, interests, behaviors, and pain points for each segment. Based on this information, we developed detailed profiles that represent each segment's unique needs, preferences, and attitudes.</a:t>
            </a:r>
            <a:endParaRPr lang="en-US" sz="1600"/>
          </a:p>
        </p:txBody>
      </p:sp>
      <p:sp>
        <p:nvSpPr>
          <p:cNvPr id="8" name="TextBox 7">
            <a:extLst>
              <a:ext uri="{FF2B5EF4-FFF2-40B4-BE49-F238E27FC236}">
                <a16:creationId xmlns:a16="http://schemas.microsoft.com/office/drawing/2014/main" id="{7A57BD56-353B-FA38-4634-3990F7A0344E}"/>
              </a:ext>
            </a:extLst>
          </p:cNvPr>
          <p:cNvSpPr txBox="1"/>
          <p:nvPr/>
        </p:nvSpPr>
        <p:spPr>
          <a:xfrm>
            <a:off x="655459" y="4134878"/>
            <a:ext cx="1478983" cy="28670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lnSpc>
                <a:spcPct val="150000"/>
              </a:lnSpc>
            </a:pPr>
            <a:endParaRPr lang="en-US" sz="1400">
              <a:solidFill>
                <a:schemeClr val="tx1">
                  <a:lumMod val="50000"/>
                  <a:lumOff val="50000"/>
                </a:schemeClr>
              </a:solidFill>
            </a:endParaRPr>
          </a:p>
        </p:txBody>
      </p:sp>
      <p:sp>
        <p:nvSpPr>
          <p:cNvPr id="2" name="TextBox 1">
            <a:extLst>
              <a:ext uri="{FF2B5EF4-FFF2-40B4-BE49-F238E27FC236}">
                <a16:creationId xmlns:a16="http://schemas.microsoft.com/office/drawing/2014/main" id="{5606C065-93FF-6593-6915-0896117DFC6D}"/>
              </a:ext>
            </a:extLst>
          </p:cNvPr>
          <p:cNvSpPr txBox="1"/>
          <p:nvPr/>
        </p:nvSpPr>
        <p:spPr>
          <a:xfrm>
            <a:off x="441982" y="3332522"/>
            <a:ext cx="11754011" cy="29129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600">
                <a:solidFill>
                  <a:schemeClr val="tx1">
                    <a:lumMod val="50000"/>
                    <a:lumOff val="50000"/>
                  </a:schemeClr>
                </a:solidFill>
              </a:rPr>
              <a:t>The six segment that we analyzed are:-</a:t>
            </a:r>
          </a:p>
          <a:p>
            <a:pPr marL="342900" indent="-342900">
              <a:lnSpc>
                <a:spcPct val="150000"/>
              </a:lnSpc>
              <a:buFont typeface="Arial"/>
              <a:buChar char="•"/>
            </a:pPr>
            <a:r>
              <a:rPr lang="en-IN" sz="1600">
                <a:ea typeface="+mn-lt"/>
                <a:cs typeface="+mn-lt"/>
              </a:rPr>
              <a:t>Fitness and Nutrition Savvy Consumers</a:t>
            </a:r>
            <a:endParaRPr lang="en-US" sz="1600">
              <a:ea typeface="+mn-lt"/>
              <a:cs typeface="+mn-lt"/>
            </a:endParaRPr>
          </a:p>
          <a:p>
            <a:pPr marL="342900" indent="-342900">
              <a:lnSpc>
                <a:spcPct val="150000"/>
              </a:lnSpc>
              <a:buFont typeface="Arial"/>
              <a:buChar char="•"/>
            </a:pPr>
            <a:r>
              <a:rPr lang="en-US" sz="1600">
                <a:solidFill>
                  <a:schemeClr val="tx1">
                    <a:lumMod val="50000"/>
                    <a:lumOff val="50000"/>
                  </a:schemeClr>
                </a:solidFill>
              </a:rPr>
              <a:t>Active Aging Consumers</a:t>
            </a:r>
          </a:p>
          <a:p>
            <a:pPr marL="342900" indent="-342900">
              <a:lnSpc>
                <a:spcPct val="150000"/>
              </a:lnSpc>
              <a:buFont typeface="Arial"/>
              <a:buChar char="•"/>
            </a:pPr>
            <a:r>
              <a:rPr lang="en-IN" sz="1600">
                <a:ea typeface="+mn-lt"/>
                <a:cs typeface="+mn-lt"/>
              </a:rPr>
              <a:t>Health-Conscious Retirees</a:t>
            </a:r>
            <a:endParaRPr lang="en-US" sz="1600">
              <a:ea typeface="+mn-lt"/>
              <a:cs typeface="+mn-lt"/>
            </a:endParaRPr>
          </a:p>
          <a:p>
            <a:pPr marL="342900" indent="-342900">
              <a:lnSpc>
                <a:spcPct val="150000"/>
              </a:lnSpc>
              <a:buFont typeface="Arial"/>
              <a:buChar char="•"/>
            </a:pPr>
            <a:r>
              <a:rPr lang="en-IN" sz="1600">
                <a:solidFill>
                  <a:schemeClr val="tx1">
                    <a:lumMod val="50000"/>
                    <a:lumOff val="50000"/>
                  </a:schemeClr>
                </a:solidFill>
              </a:rPr>
              <a:t>Offline Elderly Shoppers</a:t>
            </a:r>
          </a:p>
          <a:p>
            <a:pPr marL="342900" indent="-342900">
              <a:lnSpc>
                <a:spcPct val="150000"/>
              </a:lnSpc>
              <a:buFont typeface="Arial"/>
              <a:buChar char="•"/>
            </a:pPr>
            <a:r>
              <a:rPr lang="en-IN" sz="1600">
                <a:solidFill>
                  <a:schemeClr val="tx1">
                    <a:lumMod val="50000"/>
                    <a:lumOff val="50000"/>
                  </a:schemeClr>
                </a:solidFill>
              </a:rPr>
              <a:t>Richie Rich</a:t>
            </a:r>
          </a:p>
          <a:p>
            <a:pPr marL="342900" indent="-342900">
              <a:lnSpc>
                <a:spcPct val="150000"/>
              </a:lnSpc>
              <a:buFont typeface="Arial"/>
              <a:buChar char="•"/>
            </a:pPr>
            <a:r>
              <a:rPr lang="en-IN" sz="1600">
                <a:solidFill>
                  <a:schemeClr val="tx1">
                    <a:lumMod val="50000"/>
                    <a:lumOff val="50000"/>
                  </a:schemeClr>
                </a:solidFill>
              </a:rPr>
              <a:t>Household Managers</a:t>
            </a:r>
          </a:p>
          <a:p>
            <a:pPr marL="342900" indent="-342900">
              <a:lnSpc>
                <a:spcPct val="150000"/>
              </a:lnSpc>
              <a:buAutoNum type="arabicParenR"/>
            </a:pPr>
            <a:endParaRPr lang="en-US" sz="1600">
              <a:solidFill>
                <a:schemeClr val="tx1">
                  <a:lumMod val="50000"/>
                  <a:lumOff val="50000"/>
                </a:schemeClr>
              </a:solidFill>
            </a:endParaRPr>
          </a:p>
        </p:txBody>
      </p:sp>
    </p:spTree>
    <p:extLst>
      <p:ext uri="{BB962C8B-B14F-4D97-AF65-F5344CB8AC3E}">
        <p14:creationId xmlns:p14="http://schemas.microsoft.com/office/powerpoint/2010/main" val="3744317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2CB3C-DBD8-E89D-8756-280779683D45}"/>
              </a:ext>
            </a:extLst>
          </p:cNvPr>
          <p:cNvSpPr>
            <a:spLocks noGrp="1"/>
          </p:cNvSpPr>
          <p:nvPr>
            <p:ph type="title"/>
          </p:nvPr>
        </p:nvSpPr>
        <p:spPr>
          <a:xfrm>
            <a:off x="641167" y="412662"/>
            <a:ext cx="10441058" cy="621702"/>
          </a:xfrm>
        </p:spPr>
        <p:txBody>
          <a:bodyPr lIns="91440" tIns="45720" rIns="91440" bIns="45720" anchor="t"/>
          <a:lstStyle/>
          <a:p>
            <a:r>
              <a:rPr lang="en-IN">
                <a:ea typeface="+mj-lt"/>
                <a:cs typeface="+mj-lt"/>
              </a:rPr>
              <a:t>Fitness and Nutrition Savvy Consumers</a:t>
            </a:r>
            <a:endParaRPr lang="en-US"/>
          </a:p>
        </p:txBody>
      </p:sp>
      <p:sp>
        <p:nvSpPr>
          <p:cNvPr id="3" name="Text Placeholder 2">
            <a:extLst>
              <a:ext uri="{FF2B5EF4-FFF2-40B4-BE49-F238E27FC236}">
                <a16:creationId xmlns:a16="http://schemas.microsoft.com/office/drawing/2014/main" id="{46A4928F-D756-C0BA-DAC2-FA3A8FFA8AF9}"/>
              </a:ext>
            </a:extLst>
          </p:cNvPr>
          <p:cNvSpPr>
            <a:spLocks noGrp="1"/>
          </p:cNvSpPr>
          <p:nvPr>
            <p:ph type="body" sz="quarter" idx="10"/>
          </p:nvPr>
        </p:nvSpPr>
        <p:spPr>
          <a:xfrm>
            <a:off x="570057" y="3573016"/>
            <a:ext cx="10442334" cy="2159209"/>
          </a:xfrm>
        </p:spPr>
        <p:txBody>
          <a:bodyPr lIns="91440" tIns="45720" rIns="91440" bIns="45720" anchor="t"/>
          <a:lstStyle/>
          <a:p>
            <a:pPr marL="227965" indent="-227965"/>
            <a:r>
              <a:rPr lang="en-IN" sz="1400">
                <a:ea typeface="+mn-lt"/>
                <a:cs typeface="+mn-lt"/>
              </a:rPr>
              <a:t>This segment of people are middle-class consumers who prioritize health and wellness. </a:t>
            </a:r>
            <a:endParaRPr lang="en-US" sz="1400">
              <a:ea typeface="+mn-lt"/>
              <a:cs typeface="+mn-lt"/>
            </a:endParaRPr>
          </a:p>
          <a:p>
            <a:pPr marL="227965" indent="-227965"/>
            <a:r>
              <a:rPr lang="en-IN" sz="1400">
                <a:ea typeface="+mn-lt"/>
                <a:cs typeface="+mn-lt"/>
              </a:rPr>
              <a:t>They are not brand loyalists and make value-based purchasing decisions.</a:t>
            </a:r>
            <a:endParaRPr lang="en-US" sz="1400">
              <a:ea typeface="+mn-lt"/>
              <a:cs typeface="+mn-lt"/>
            </a:endParaRPr>
          </a:p>
          <a:p>
            <a:pPr marL="227965" indent="-227965"/>
            <a:r>
              <a:rPr lang="en-IN" sz="1400">
                <a:ea typeface="+mn-lt"/>
                <a:cs typeface="+mn-lt"/>
              </a:rPr>
              <a:t> Most of them are married and they are interested in fitness and sports activities, especially yoga.</a:t>
            </a:r>
            <a:endParaRPr lang="en-US" sz="1400">
              <a:ea typeface="+mn-lt"/>
              <a:cs typeface="+mn-lt"/>
            </a:endParaRPr>
          </a:p>
          <a:p>
            <a:pPr marL="227965" indent="-227965"/>
            <a:r>
              <a:rPr lang="en-IN" sz="1400">
                <a:ea typeface="+mn-lt"/>
                <a:cs typeface="+mn-lt"/>
              </a:rPr>
              <a:t> They read medical and nutrition-related books and are active on social media.</a:t>
            </a:r>
            <a:endParaRPr lang="en-US" sz="1400">
              <a:ea typeface="+mn-lt"/>
              <a:cs typeface="+mn-lt"/>
            </a:endParaRPr>
          </a:p>
          <a:p>
            <a:pPr marL="227965" indent="-227965"/>
            <a:r>
              <a:rPr lang="en-IN" sz="1400">
                <a:ea typeface="+mn-lt"/>
                <a:cs typeface="+mn-lt"/>
              </a:rPr>
              <a:t> They are likely to have a retirement savings account, a mortgage, and insurance. </a:t>
            </a:r>
            <a:endParaRPr lang="en-US" sz="1400">
              <a:ea typeface="+mn-lt"/>
              <a:cs typeface="+mn-lt"/>
            </a:endParaRPr>
          </a:p>
          <a:p>
            <a:pPr marL="227965" indent="-227965"/>
            <a:r>
              <a:rPr lang="en-IN" sz="1400">
                <a:ea typeface="+mn-lt"/>
                <a:cs typeface="+mn-lt"/>
              </a:rPr>
              <a:t>A significant portion of the segment consists of professionals and business owners, they are mindful of their finances and are thrifty in their purchasing decisions.</a:t>
            </a:r>
            <a:endParaRPr lang="en-US" sz="1400">
              <a:ea typeface="+mn-lt"/>
              <a:cs typeface="+mn-lt"/>
            </a:endParaRPr>
          </a:p>
        </p:txBody>
      </p:sp>
      <p:pic>
        <p:nvPicPr>
          <p:cNvPr id="4" name="Picture 4" descr="A picture containing person, indoor, posing&#10;&#10;Description automatically generated">
            <a:extLst>
              <a:ext uri="{FF2B5EF4-FFF2-40B4-BE49-F238E27FC236}">
                <a16:creationId xmlns:a16="http://schemas.microsoft.com/office/drawing/2014/main" id="{922F917C-AAAD-74C4-E9AE-490AD761CD5A}"/>
              </a:ext>
            </a:extLst>
          </p:cNvPr>
          <p:cNvPicPr>
            <a:picLocks noChangeAspect="1"/>
          </p:cNvPicPr>
          <p:nvPr/>
        </p:nvPicPr>
        <p:blipFill>
          <a:blip r:embed="rId2"/>
          <a:stretch>
            <a:fillRect/>
          </a:stretch>
        </p:blipFill>
        <p:spPr>
          <a:xfrm>
            <a:off x="643174" y="1025062"/>
            <a:ext cx="3259393" cy="2298973"/>
          </a:xfrm>
          <a:prstGeom prst="rect">
            <a:avLst/>
          </a:prstGeom>
        </p:spPr>
      </p:pic>
      <p:sp>
        <p:nvSpPr>
          <p:cNvPr id="38" name="TextBox 37">
            <a:extLst>
              <a:ext uri="{FF2B5EF4-FFF2-40B4-BE49-F238E27FC236}">
                <a16:creationId xmlns:a16="http://schemas.microsoft.com/office/drawing/2014/main" id="{DE3FB272-C168-9C1A-369E-0E56AF453198}"/>
              </a:ext>
            </a:extLst>
          </p:cNvPr>
          <p:cNvSpPr txBox="1"/>
          <p:nvPr/>
        </p:nvSpPr>
        <p:spPr>
          <a:xfrm>
            <a:off x="575829" y="5870863"/>
            <a:ext cx="8510153" cy="6099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a:solidFill>
                  <a:schemeClr val="tx1">
                    <a:lumMod val="50000"/>
                    <a:lumOff val="50000"/>
                  </a:schemeClr>
                </a:solidFill>
              </a:rPr>
              <a:t>Targeting strategy</a:t>
            </a:r>
            <a:r>
              <a:rPr lang="en-US" sz="1400">
                <a:solidFill>
                  <a:schemeClr val="tx1">
                    <a:lumMod val="50000"/>
                    <a:lumOff val="50000"/>
                  </a:schemeClr>
                </a:solidFill>
              </a:rPr>
              <a:t> - </a:t>
            </a:r>
            <a:r>
              <a:rPr lang="en-IN" sz="1400">
                <a:ea typeface="+mn-lt"/>
                <a:cs typeface="+mn-lt"/>
              </a:rPr>
              <a:t>Leverage social media platforms, especially Facebook, to reach a significant portion of the segment that is active on social media.</a:t>
            </a:r>
            <a:endParaRPr lang="en-US" sz="1400">
              <a:ea typeface="+mn-lt"/>
              <a:cs typeface="+mn-lt"/>
            </a:endParaRPr>
          </a:p>
        </p:txBody>
      </p:sp>
      <p:grpSp>
        <p:nvGrpSpPr>
          <p:cNvPr id="6" name="Group 5">
            <a:extLst>
              <a:ext uri="{FF2B5EF4-FFF2-40B4-BE49-F238E27FC236}">
                <a16:creationId xmlns:a16="http://schemas.microsoft.com/office/drawing/2014/main" id="{44159D89-CA91-22E0-7924-9874F3DA6B5F}"/>
              </a:ext>
            </a:extLst>
          </p:cNvPr>
          <p:cNvGrpSpPr/>
          <p:nvPr/>
        </p:nvGrpSpPr>
        <p:grpSpPr>
          <a:xfrm>
            <a:off x="4189125" y="938791"/>
            <a:ext cx="7469620" cy="2409451"/>
            <a:chOff x="4206443" y="999404"/>
            <a:chExt cx="7469620" cy="2409451"/>
          </a:xfrm>
        </p:grpSpPr>
        <p:grpSp>
          <p:nvGrpSpPr>
            <p:cNvPr id="36" name="Group 35">
              <a:extLst>
                <a:ext uri="{FF2B5EF4-FFF2-40B4-BE49-F238E27FC236}">
                  <a16:creationId xmlns:a16="http://schemas.microsoft.com/office/drawing/2014/main" id="{3AAF6580-7CF2-D97B-8680-220AAEDB7E5D}"/>
                </a:ext>
              </a:extLst>
            </p:cNvPr>
            <p:cNvGrpSpPr/>
            <p:nvPr/>
          </p:nvGrpSpPr>
          <p:grpSpPr>
            <a:xfrm>
              <a:off x="4206443" y="999404"/>
              <a:ext cx="7469620" cy="2409451"/>
              <a:chOff x="4344988" y="2306986"/>
              <a:chExt cx="7149234" cy="2813757"/>
            </a:xfrm>
          </p:grpSpPr>
          <p:pic>
            <p:nvPicPr>
              <p:cNvPr id="5" name="Graphic 5" descr="Male profile with solid fill">
                <a:extLst>
                  <a:ext uri="{FF2B5EF4-FFF2-40B4-BE49-F238E27FC236}">
                    <a16:creationId xmlns:a16="http://schemas.microsoft.com/office/drawing/2014/main" id="{CEF09DD5-E006-257B-9222-312CD66B17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8991" y="2354611"/>
                <a:ext cx="650572" cy="624607"/>
              </a:xfrm>
              <a:prstGeom prst="rect">
                <a:avLst/>
              </a:prstGeom>
            </p:spPr>
          </p:pic>
          <p:sp>
            <p:nvSpPr>
              <p:cNvPr id="7" name="TextBox 6">
                <a:extLst>
                  <a:ext uri="{FF2B5EF4-FFF2-40B4-BE49-F238E27FC236}">
                    <a16:creationId xmlns:a16="http://schemas.microsoft.com/office/drawing/2014/main" id="{D59CA9BC-F216-0B6A-D630-81DAD00C2806}"/>
                  </a:ext>
                </a:extLst>
              </p:cNvPr>
              <p:cNvSpPr txBox="1"/>
              <p:nvPr/>
            </p:nvSpPr>
            <p:spPr>
              <a:xfrm>
                <a:off x="4448897" y="2948998"/>
                <a:ext cx="1284288" cy="6099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Avg Age – 50</a:t>
                </a:r>
                <a:endParaRPr lang="en-US">
                  <a:solidFill>
                    <a:schemeClr val="tx1">
                      <a:lumMod val="50000"/>
                      <a:lumOff val="50000"/>
                    </a:schemeClr>
                  </a:solidFill>
                </a:endParaRPr>
              </a:p>
              <a:p>
                <a:pPr>
                  <a:lnSpc>
                    <a:spcPct val="150000"/>
                  </a:lnSpc>
                </a:pPr>
                <a:r>
                  <a:rPr lang="en-US" sz="1400">
                    <a:solidFill>
                      <a:schemeClr val="tx1">
                        <a:lumMod val="50000"/>
                        <a:lumOff val="50000"/>
                      </a:schemeClr>
                    </a:solidFill>
                  </a:rPr>
                  <a:t>18-65 &gt; 60%</a:t>
                </a:r>
              </a:p>
            </p:txBody>
          </p:sp>
          <p:pic>
            <p:nvPicPr>
              <p:cNvPr id="8" name="Graphic 8" descr="Money with solid fill">
                <a:extLst>
                  <a:ext uri="{FF2B5EF4-FFF2-40B4-BE49-F238E27FC236}">
                    <a16:creationId xmlns:a16="http://schemas.microsoft.com/office/drawing/2014/main" id="{B6F3615E-653C-8E56-2CE6-76E14E133E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97362" y="2306986"/>
                <a:ext cx="708585" cy="721205"/>
              </a:xfrm>
              <a:prstGeom prst="rect">
                <a:avLst/>
              </a:prstGeom>
            </p:spPr>
          </p:pic>
          <p:sp>
            <p:nvSpPr>
              <p:cNvPr id="10" name="TextBox 9">
                <a:extLst>
                  <a:ext uri="{FF2B5EF4-FFF2-40B4-BE49-F238E27FC236}">
                    <a16:creationId xmlns:a16="http://schemas.microsoft.com/office/drawing/2014/main" id="{D3492E4D-F523-3F87-8362-7353DA7EC790}"/>
                  </a:ext>
                </a:extLst>
              </p:cNvPr>
              <p:cNvSpPr txBox="1"/>
              <p:nvPr/>
            </p:nvSpPr>
            <p:spPr>
              <a:xfrm>
                <a:off x="6309015" y="2948998"/>
                <a:ext cx="2894877" cy="6099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Avg Income $80K , 40% earn more than avg income</a:t>
                </a:r>
              </a:p>
            </p:txBody>
          </p:sp>
          <p:pic>
            <p:nvPicPr>
              <p:cNvPr id="11" name="Graphic 11" descr="Graduation cap with solid fill">
                <a:extLst>
                  <a:ext uri="{FF2B5EF4-FFF2-40B4-BE49-F238E27FC236}">
                    <a16:creationId xmlns:a16="http://schemas.microsoft.com/office/drawing/2014/main" id="{5167A657-BB84-7178-7C1C-778C37181A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54090" y="2341497"/>
                <a:ext cx="716873" cy="717030"/>
              </a:xfrm>
              <a:prstGeom prst="rect">
                <a:avLst/>
              </a:prstGeom>
            </p:spPr>
          </p:pic>
          <p:sp>
            <p:nvSpPr>
              <p:cNvPr id="13" name="TextBox 12">
                <a:extLst>
                  <a:ext uri="{FF2B5EF4-FFF2-40B4-BE49-F238E27FC236}">
                    <a16:creationId xmlns:a16="http://schemas.microsoft.com/office/drawing/2014/main" id="{4D76DF02-60CF-1022-B04B-81283602B9DA}"/>
                  </a:ext>
                </a:extLst>
              </p:cNvPr>
              <p:cNvSpPr txBox="1"/>
              <p:nvPr/>
            </p:nvSpPr>
            <p:spPr>
              <a:xfrm>
                <a:off x="9231457" y="2957657"/>
                <a:ext cx="2262765" cy="28674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25% have college degree</a:t>
                </a:r>
                <a:endParaRPr lang="en-US">
                  <a:solidFill>
                    <a:schemeClr val="tx1">
                      <a:lumMod val="50000"/>
                      <a:lumOff val="50000"/>
                    </a:schemeClr>
                  </a:solidFill>
                </a:endParaRPr>
              </a:p>
            </p:txBody>
          </p:sp>
          <p:sp>
            <p:nvSpPr>
              <p:cNvPr id="18" name="TextBox 17">
                <a:extLst>
                  <a:ext uri="{FF2B5EF4-FFF2-40B4-BE49-F238E27FC236}">
                    <a16:creationId xmlns:a16="http://schemas.microsoft.com/office/drawing/2014/main" id="{7DB940B4-275E-6634-BFEB-373151DCA2C5}"/>
                  </a:ext>
                </a:extLst>
              </p:cNvPr>
              <p:cNvSpPr txBox="1"/>
              <p:nvPr/>
            </p:nvSpPr>
            <p:spPr>
              <a:xfrm>
                <a:off x="4344988" y="4408488"/>
                <a:ext cx="2049976"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55% are likely to engage</a:t>
                </a:r>
                <a:endParaRPr lang="en-US">
                  <a:solidFill>
                    <a:schemeClr val="tx1">
                      <a:lumMod val="50000"/>
                      <a:lumOff val="50000"/>
                    </a:schemeClr>
                  </a:solidFill>
                </a:endParaRPr>
              </a:p>
              <a:p>
                <a:pPr>
                  <a:lnSpc>
                    <a:spcPct val="150000"/>
                  </a:lnSpc>
                </a:pPr>
                <a:r>
                  <a:rPr lang="en-US" sz="1400">
                    <a:solidFill>
                      <a:schemeClr val="tx1">
                        <a:lumMod val="50000"/>
                        <a:lumOff val="50000"/>
                      </a:schemeClr>
                    </a:solidFill>
                  </a:rPr>
                  <a:t> in Sports activities</a:t>
                </a:r>
                <a:endParaRPr lang="en-US">
                  <a:solidFill>
                    <a:schemeClr val="tx1">
                      <a:lumMod val="50000"/>
                      <a:lumOff val="50000"/>
                    </a:schemeClr>
                  </a:solidFill>
                </a:endParaRPr>
              </a:p>
            </p:txBody>
          </p:sp>
          <p:sp>
            <p:nvSpPr>
              <p:cNvPr id="26" name="TextBox 25">
                <a:extLst>
                  <a:ext uri="{FF2B5EF4-FFF2-40B4-BE49-F238E27FC236}">
                    <a16:creationId xmlns:a16="http://schemas.microsoft.com/office/drawing/2014/main" id="{76EFB27A-EC92-ECD8-CB27-C8D8045199D8}"/>
                  </a:ext>
                </a:extLst>
              </p:cNvPr>
              <p:cNvSpPr txBox="1"/>
              <p:nvPr/>
            </p:nvSpPr>
            <p:spPr>
              <a:xfrm>
                <a:off x="6869113" y="4408489"/>
                <a:ext cx="1706959"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90% likely to donate</a:t>
                </a:r>
                <a:endParaRPr lang="en-US">
                  <a:solidFill>
                    <a:schemeClr val="tx1">
                      <a:lumMod val="50000"/>
                      <a:lumOff val="50000"/>
                    </a:schemeClr>
                  </a:solidFill>
                </a:endParaRPr>
              </a:p>
            </p:txBody>
          </p:sp>
          <p:sp>
            <p:nvSpPr>
              <p:cNvPr id="30" name="TextBox 29">
                <a:extLst>
                  <a:ext uri="{FF2B5EF4-FFF2-40B4-BE49-F238E27FC236}">
                    <a16:creationId xmlns:a16="http://schemas.microsoft.com/office/drawing/2014/main" id="{5C9990DD-5070-9474-C348-C77624136BEF}"/>
                  </a:ext>
                </a:extLst>
              </p:cNvPr>
              <p:cNvSpPr txBox="1"/>
              <p:nvPr/>
            </p:nvSpPr>
            <p:spPr>
              <a:xfrm>
                <a:off x="9391650" y="4408488"/>
                <a:ext cx="2005316"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40% are likely to ailment to disease</a:t>
                </a:r>
                <a:endParaRPr lang="en-US">
                  <a:solidFill>
                    <a:schemeClr val="tx1">
                      <a:lumMod val="50000"/>
                      <a:lumOff val="50000"/>
                    </a:schemeClr>
                  </a:solidFill>
                </a:endParaRPr>
              </a:p>
            </p:txBody>
          </p:sp>
          <p:pic>
            <p:nvPicPr>
              <p:cNvPr id="32" name="Graphic 32" descr="Football with solid fill">
                <a:extLst>
                  <a:ext uri="{FF2B5EF4-FFF2-40B4-BE49-F238E27FC236}">
                    <a16:creationId xmlns:a16="http://schemas.microsoft.com/office/drawing/2014/main" id="{02CFAD80-A1F0-2852-BD89-74F8F5314A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55565" y="3750130"/>
                <a:ext cx="683723" cy="686693"/>
              </a:xfrm>
              <a:prstGeom prst="rect">
                <a:avLst/>
              </a:prstGeom>
            </p:spPr>
          </p:pic>
        </p:grpSp>
        <p:pic>
          <p:nvPicPr>
            <p:cNvPr id="40" name="Picture 40" descr="Icon&#10;&#10;Description automatically generated">
              <a:extLst>
                <a:ext uri="{FF2B5EF4-FFF2-40B4-BE49-F238E27FC236}">
                  <a16:creationId xmlns:a16="http://schemas.microsoft.com/office/drawing/2014/main" id="{0AE98E4D-C106-5F81-567D-493F07ED5674}"/>
                </a:ext>
              </a:extLst>
            </p:cNvPr>
            <p:cNvPicPr>
              <a:picLocks noChangeAspect="1"/>
            </p:cNvPicPr>
            <p:nvPr/>
          </p:nvPicPr>
          <p:blipFill>
            <a:blip r:embed="rId11"/>
            <a:stretch>
              <a:fillRect/>
            </a:stretch>
          </p:blipFill>
          <p:spPr>
            <a:xfrm>
              <a:off x="7077550" y="2236614"/>
              <a:ext cx="677926" cy="605747"/>
            </a:xfrm>
            <a:prstGeom prst="rect">
              <a:avLst/>
            </a:prstGeom>
          </p:spPr>
        </p:pic>
        <p:pic>
          <p:nvPicPr>
            <p:cNvPr id="42" name="Picture 42" descr="Icon&#10;&#10;Description automatically generated">
              <a:extLst>
                <a:ext uri="{FF2B5EF4-FFF2-40B4-BE49-F238E27FC236}">
                  <a16:creationId xmlns:a16="http://schemas.microsoft.com/office/drawing/2014/main" id="{67080B8E-024A-AD44-BB0F-9B9E80E6993C}"/>
                </a:ext>
              </a:extLst>
            </p:cNvPr>
            <p:cNvPicPr>
              <a:picLocks noChangeAspect="1"/>
            </p:cNvPicPr>
            <p:nvPr/>
          </p:nvPicPr>
          <p:blipFill>
            <a:blip r:embed="rId12"/>
            <a:stretch>
              <a:fillRect/>
            </a:stretch>
          </p:blipFill>
          <p:spPr>
            <a:xfrm>
              <a:off x="9786897" y="2233974"/>
              <a:ext cx="719490" cy="567735"/>
            </a:xfrm>
            <a:prstGeom prst="rect">
              <a:avLst/>
            </a:prstGeom>
          </p:spPr>
        </p:pic>
      </p:grpSp>
    </p:spTree>
    <p:extLst>
      <p:ext uri="{BB962C8B-B14F-4D97-AF65-F5344CB8AC3E}">
        <p14:creationId xmlns:p14="http://schemas.microsoft.com/office/powerpoint/2010/main" val="3163636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2CB3C-DBD8-E89D-8756-280779683D45}"/>
              </a:ext>
            </a:extLst>
          </p:cNvPr>
          <p:cNvSpPr>
            <a:spLocks noGrp="1"/>
          </p:cNvSpPr>
          <p:nvPr>
            <p:ph type="title"/>
          </p:nvPr>
        </p:nvSpPr>
        <p:spPr>
          <a:xfrm>
            <a:off x="641167" y="412662"/>
            <a:ext cx="10441058" cy="621702"/>
          </a:xfrm>
        </p:spPr>
        <p:txBody>
          <a:bodyPr lIns="91440" tIns="45720" rIns="91440" bIns="45720" anchor="t"/>
          <a:lstStyle/>
          <a:p>
            <a:r>
              <a:rPr lang="en-IN">
                <a:ea typeface="+mj-lt"/>
                <a:cs typeface="+mj-lt"/>
              </a:rPr>
              <a:t>Active Aging Consumers</a:t>
            </a:r>
            <a:endParaRPr lang="en-US">
              <a:ea typeface="+mj-lt"/>
              <a:cs typeface="+mj-lt"/>
            </a:endParaRPr>
          </a:p>
        </p:txBody>
      </p:sp>
      <p:sp>
        <p:nvSpPr>
          <p:cNvPr id="3" name="Text Placeholder 2">
            <a:extLst>
              <a:ext uri="{FF2B5EF4-FFF2-40B4-BE49-F238E27FC236}">
                <a16:creationId xmlns:a16="http://schemas.microsoft.com/office/drawing/2014/main" id="{46A4928F-D756-C0BA-DAC2-FA3A8FFA8AF9}"/>
              </a:ext>
            </a:extLst>
          </p:cNvPr>
          <p:cNvSpPr>
            <a:spLocks noGrp="1"/>
          </p:cNvSpPr>
          <p:nvPr>
            <p:ph type="body" sz="quarter" idx="10"/>
          </p:nvPr>
        </p:nvSpPr>
        <p:spPr>
          <a:xfrm>
            <a:off x="570057" y="3573016"/>
            <a:ext cx="10442334" cy="2159209"/>
          </a:xfrm>
        </p:spPr>
        <p:txBody>
          <a:bodyPr lIns="91440" tIns="45720" rIns="91440" bIns="45720" anchor="t"/>
          <a:lstStyle/>
          <a:p>
            <a:pPr marL="227965" indent="-227965"/>
            <a:r>
              <a:rPr lang="en-IN" sz="1400">
                <a:ea typeface="+mn-lt"/>
                <a:cs typeface="+mn-lt"/>
              </a:rPr>
              <a:t>This segment of people are lower-middle-class, online shoppers who are not brand loyalists. </a:t>
            </a:r>
            <a:endParaRPr lang="en-US"/>
          </a:p>
          <a:p>
            <a:pPr marL="227965" indent="-227965"/>
            <a:r>
              <a:rPr lang="en-IN" sz="1400">
                <a:ea typeface="+mn-lt"/>
                <a:cs typeface="+mn-lt"/>
              </a:rPr>
              <a:t>They are married, with a significant portion retired, and have a high level of interest in nutrition and fitness.</a:t>
            </a:r>
            <a:endParaRPr lang="en-IN">
              <a:ea typeface="+mn-lt"/>
              <a:cs typeface="+mn-lt"/>
            </a:endParaRPr>
          </a:p>
          <a:p>
            <a:pPr marL="227965" indent="-227965"/>
            <a:r>
              <a:rPr lang="en-IN" sz="1400">
                <a:ea typeface="+mn-lt"/>
                <a:cs typeface="+mn-lt"/>
              </a:rPr>
              <a:t>They are not active on social media.</a:t>
            </a:r>
            <a:endParaRPr lang="en-IN">
              <a:ea typeface="+mn-lt"/>
              <a:cs typeface="+mn-lt"/>
            </a:endParaRPr>
          </a:p>
          <a:p>
            <a:pPr marL="227965" indent="-227965"/>
            <a:r>
              <a:rPr lang="en-IN" sz="1400">
                <a:ea typeface="+mn-lt"/>
                <a:cs typeface="+mn-lt"/>
              </a:rPr>
              <a:t>They are likely to purchase affordable health insurance and are more likely to upgrade their health insurance plans. </a:t>
            </a:r>
            <a:endParaRPr lang="en-IN">
              <a:ea typeface="+mn-lt"/>
              <a:cs typeface="+mn-lt"/>
            </a:endParaRPr>
          </a:p>
          <a:p>
            <a:pPr marL="227965" indent="-227965"/>
            <a:r>
              <a:rPr lang="en-IN" sz="1400">
                <a:ea typeface="+mn-lt"/>
                <a:cs typeface="+mn-lt"/>
              </a:rPr>
              <a:t>A majority of this group is made up of old people who are not likely to take vacations and are less likely to have retirement savings accounts, mortgages, or insurance.</a:t>
            </a:r>
            <a:endParaRPr lang="en-IN"/>
          </a:p>
        </p:txBody>
      </p:sp>
      <p:sp>
        <p:nvSpPr>
          <p:cNvPr id="38" name="TextBox 37">
            <a:extLst>
              <a:ext uri="{FF2B5EF4-FFF2-40B4-BE49-F238E27FC236}">
                <a16:creationId xmlns:a16="http://schemas.microsoft.com/office/drawing/2014/main" id="{DE3FB272-C168-9C1A-369E-0E56AF453198}"/>
              </a:ext>
            </a:extLst>
          </p:cNvPr>
          <p:cNvSpPr txBox="1"/>
          <p:nvPr/>
        </p:nvSpPr>
        <p:spPr>
          <a:xfrm>
            <a:off x="575829" y="5870863"/>
            <a:ext cx="8510153" cy="6099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a:solidFill>
                  <a:schemeClr val="tx1">
                    <a:lumMod val="50000"/>
                    <a:lumOff val="50000"/>
                  </a:schemeClr>
                </a:solidFill>
              </a:rPr>
              <a:t>Targeting strategy</a:t>
            </a:r>
            <a:r>
              <a:rPr lang="en-US" sz="1400">
                <a:solidFill>
                  <a:schemeClr val="tx1">
                    <a:lumMod val="50000"/>
                    <a:lumOff val="50000"/>
                  </a:schemeClr>
                </a:solidFill>
              </a:rPr>
              <a:t> - </a:t>
            </a:r>
            <a:r>
              <a:rPr lang="en-IN" sz="1400">
                <a:ea typeface="+mn-lt"/>
                <a:cs typeface="+mn-lt"/>
              </a:rPr>
              <a:t>Partner with healthcare providers that specialize in senior care and offer additional benefits, such as discounts on gym memberships or wellness programs.</a:t>
            </a:r>
            <a:endParaRPr lang="en-US" sz="1400">
              <a:ea typeface="+mn-lt"/>
              <a:cs typeface="+mn-lt"/>
            </a:endParaRPr>
          </a:p>
        </p:txBody>
      </p:sp>
      <p:grpSp>
        <p:nvGrpSpPr>
          <p:cNvPr id="6" name="Group 5">
            <a:extLst>
              <a:ext uri="{FF2B5EF4-FFF2-40B4-BE49-F238E27FC236}">
                <a16:creationId xmlns:a16="http://schemas.microsoft.com/office/drawing/2014/main" id="{44159D89-CA91-22E0-7924-9874F3DA6B5F}"/>
              </a:ext>
            </a:extLst>
          </p:cNvPr>
          <p:cNvGrpSpPr/>
          <p:nvPr/>
        </p:nvGrpSpPr>
        <p:grpSpPr>
          <a:xfrm>
            <a:off x="4189125" y="938791"/>
            <a:ext cx="7469620" cy="2409450"/>
            <a:chOff x="4206443" y="999404"/>
            <a:chExt cx="7469620" cy="2409450"/>
          </a:xfrm>
        </p:grpSpPr>
        <p:grpSp>
          <p:nvGrpSpPr>
            <p:cNvPr id="36" name="Group 35">
              <a:extLst>
                <a:ext uri="{FF2B5EF4-FFF2-40B4-BE49-F238E27FC236}">
                  <a16:creationId xmlns:a16="http://schemas.microsoft.com/office/drawing/2014/main" id="{3AAF6580-7CF2-D97B-8680-220AAEDB7E5D}"/>
                </a:ext>
              </a:extLst>
            </p:cNvPr>
            <p:cNvGrpSpPr/>
            <p:nvPr/>
          </p:nvGrpSpPr>
          <p:grpSpPr>
            <a:xfrm>
              <a:off x="4206443" y="999404"/>
              <a:ext cx="7469620" cy="2409450"/>
              <a:chOff x="4344988" y="2306986"/>
              <a:chExt cx="7149234" cy="2813756"/>
            </a:xfrm>
          </p:grpSpPr>
          <p:pic>
            <p:nvPicPr>
              <p:cNvPr id="5" name="Graphic 5" descr="Male profile with solid fill">
                <a:extLst>
                  <a:ext uri="{FF2B5EF4-FFF2-40B4-BE49-F238E27FC236}">
                    <a16:creationId xmlns:a16="http://schemas.microsoft.com/office/drawing/2014/main" id="{CEF09DD5-E006-257B-9222-312CD66B17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80978" y="2405171"/>
                <a:ext cx="658860" cy="634719"/>
              </a:xfrm>
              <a:prstGeom prst="rect">
                <a:avLst/>
              </a:prstGeom>
            </p:spPr>
          </p:pic>
          <p:sp>
            <p:nvSpPr>
              <p:cNvPr id="7" name="TextBox 6">
                <a:extLst>
                  <a:ext uri="{FF2B5EF4-FFF2-40B4-BE49-F238E27FC236}">
                    <a16:creationId xmlns:a16="http://schemas.microsoft.com/office/drawing/2014/main" id="{D59CA9BC-F216-0B6A-D630-81DAD00C2806}"/>
                  </a:ext>
                </a:extLst>
              </p:cNvPr>
              <p:cNvSpPr txBox="1"/>
              <p:nvPr/>
            </p:nvSpPr>
            <p:spPr>
              <a:xfrm>
                <a:off x="4448897" y="2948998"/>
                <a:ext cx="1955590"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Avg Age – 77</a:t>
                </a:r>
                <a:endParaRPr lang="en-US">
                  <a:solidFill>
                    <a:schemeClr val="tx1">
                      <a:lumMod val="50000"/>
                      <a:lumOff val="50000"/>
                    </a:schemeClr>
                  </a:solidFill>
                </a:endParaRPr>
              </a:p>
              <a:p>
                <a:pPr>
                  <a:lnSpc>
                    <a:spcPct val="150000"/>
                  </a:lnSpc>
                </a:pPr>
                <a:r>
                  <a:rPr lang="en-US" sz="1400">
                    <a:solidFill>
                      <a:schemeClr val="tx1">
                        <a:lumMod val="50000"/>
                        <a:lumOff val="50000"/>
                      </a:schemeClr>
                    </a:solidFill>
                  </a:rPr>
                  <a:t>60% older than 77</a:t>
                </a:r>
              </a:p>
            </p:txBody>
          </p:sp>
          <p:pic>
            <p:nvPicPr>
              <p:cNvPr id="8" name="Graphic 8" descr="Money with solid fill">
                <a:extLst>
                  <a:ext uri="{FF2B5EF4-FFF2-40B4-BE49-F238E27FC236}">
                    <a16:creationId xmlns:a16="http://schemas.microsoft.com/office/drawing/2014/main" id="{B6F3615E-653C-8E56-2CE6-76E14E133E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80787" y="2306986"/>
                <a:ext cx="692010" cy="700980"/>
              </a:xfrm>
              <a:prstGeom prst="rect">
                <a:avLst/>
              </a:prstGeom>
            </p:spPr>
          </p:pic>
          <p:sp>
            <p:nvSpPr>
              <p:cNvPr id="10" name="TextBox 9">
                <a:extLst>
                  <a:ext uri="{FF2B5EF4-FFF2-40B4-BE49-F238E27FC236}">
                    <a16:creationId xmlns:a16="http://schemas.microsoft.com/office/drawing/2014/main" id="{D3492E4D-F523-3F87-8362-7353DA7EC790}"/>
                  </a:ext>
                </a:extLst>
              </p:cNvPr>
              <p:cNvSpPr txBox="1"/>
              <p:nvPr/>
            </p:nvSpPr>
            <p:spPr>
              <a:xfrm>
                <a:off x="6309015" y="2948998"/>
                <a:ext cx="2894877"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Avg Income $30K , 60% earn less than average income</a:t>
                </a:r>
              </a:p>
            </p:txBody>
          </p:sp>
          <p:pic>
            <p:nvPicPr>
              <p:cNvPr id="11" name="Graphic 11" descr="Graduation cap with solid fill">
                <a:extLst>
                  <a:ext uri="{FF2B5EF4-FFF2-40B4-BE49-F238E27FC236}">
                    <a16:creationId xmlns:a16="http://schemas.microsoft.com/office/drawing/2014/main" id="{5167A657-BB84-7178-7C1C-778C37181A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79502" y="2351609"/>
                <a:ext cx="716873" cy="717030"/>
              </a:xfrm>
              <a:prstGeom prst="rect">
                <a:avLst/>
              </a:prstGeom>
            </p:spPr>
          </p:pic>
          <p:sp>
            <p:nvSpPr>
              <p:cNvPr id="13" name="TextBox 12">
                <a:extLst>
                  <a:ext uri="{FF2B5EF4-FFF2-40B4-BE49-F238E27FC236}">
                    <a16:creationId xmlns:a16="http://schemas.microsoft.com/office/drawing/2014/main" id="{4D76DF02-60CF-1022-B04B-81283602B9DA}"/>
                  </a:ext>
                </a:extLst>
              </p:cNvPr>
              <p:cNvSpPr txBox="1"/>
              <p:nvPr/>
            </p:nvSpPr>
            <p:spPr>
              <a:xfrm>
                <a:off x="9231457" y="2957657"/>
                <a:ext cx="2262765" cy="33486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12% have college degree</a:t>
                </a:r>
                <a:endParaRPr lang="en-US">
                  <a:solidFill>
                    <a:schemeClr val="tx1">
                      <a:lumMod val="50000"/>
                      <a:lumOff val="50000"/>
                    </a:schemeClr>
                  </a:solidFill>
                </a:endParaRPr>
              </a:p>
            </p:txBody>
          </p:sp>
          <p:sp>
            <p:nvSpPr>
              <p:cNvPr id="18" name="TextBox 17">
                <a:extLst>
                  <a:ext uri="{FF2B5EF4-FFF2-40B4-BE49-F238E27FC236}">
                    <a16:creationId xmlns:a16="http://schemas.microsoft.com/office/drawing/2014/main" id="{7DB940B4-275E-6634-BFEB-373151DCA2C5}"/>
                  </a:ext>
                </a:extLst>
              </p:cNvPr>
              <p:cNvSpPr txBox="1"/>
              <p:nvPr/>
            </p:nvSpPr>
            <p:spPr>
              <a:xfrm>
                <a:off x="4344988" y="4408488"/>
                <a:ext cx="2027876"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40% are likely to spend</a:t>
                </a:r>
                <a:endParaRPr lang="en-US">
                  <a:solidFill>
                    <a:schemeClr val="tx1">
                      <a:lumMod val="50000"/>
                      <a:lumOff val="50000"/>
                    </a:schemeClr>
                  </a:solidFill>
                </a:endParaRPr>
              </a:p>
              <a:p>
                <a:pPr>
                  <a:lnSpc>
                    <a:spcPct val="150000"/>
                  </a:lnSpc>
                </a:pPr>
                <a:r>
                  <a:rPr lang="en-US" sz="1400">
                    <a:solidFill>
                      <a:schemeClr val="tx1">
                        <a:lumMod val="50000"/>
                        <a:lumOff val="50000"/>
                      </a:schemeClr>
                    </a:solidFill>
                  </a:rPr>
                  <a:t> in Sports activities</a:t>
                </a:r>
                <a:endParaRPr lang="en-US">
                  <a:solidFill>
                    <a:schemeClr val="tx1">
                      <a:lumMod val="50000"/>
                      <a:lumOff val="50000"/>
                    </a:schemeClr>
                  </a:solidFill>
                </a:endParaRPr>
              </a:p>
            </p:txBody>
          </p:sp>
          <p:sp>
            <p:nvSpPr>
              <p:cNvPr id="26" name="TextBox 25">
                <a:extLst>
                  <a:ext uri="{FF2B5EF4-FFF2-40B4-BE49-F238E27FC236}">
                    <a16:creationId xmlns:a16="http://schemas.microsoft.com/office/drawing/2014/main" id="{76EFB27A-EC92-ECD8-CB27-C8D8045199D8}"/>
                  </a:ext>
                </a:extLst>
              </p:cNvPr>
              <p:cNvSpPr txBox="1"/>
              <p:nvPr/>
            </p:nvSpPr>
            <p:spPr>
              <a:xfrm>
                <a:off x="6869113" y="4408489"/>
                <a:ext cx="1831275" cy="33486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80% likely to donate</a:t>
                </a:r>
                <a:endParaRPr lang="en-US">
                  <a:solidFill>
                    <a:schemeClr val="tx1">
                      <a:lumMod val="50000"/>
                      <a:lumOff val="50000"/>
                    </a:schemeClr>
                  </a:solidFill>
                </a:endParaRPr>
              </a:p>
            </p:txBody>
          </p:sp>
          <p:sp>
            <p:nvSpPr>
              <p:cNvPr id="30" name="TextBox 29">
                <a:extLst>
                  <a:ext uri="{FF2B5EF4-FFF2-40B4-BE49-F238E27FC236}">
                    <a16:creationId xmlns:a16="http://schemas.microsoft.com/office/drawing/2014/main" id="{5C9990DD-5070-9474-C348-C77624136BEF}"/>
                  </a:ext>
                </a:extLst>
              </p:cNvPr>
              <p:cNvSpPr txBox="1"/>
              <p:nvPr/>
            </p:nvSpPr>
            <p:spPr>
              <a:xfrm>
                <a:off x="9391650" y="4408488"/>
                <a:ext cx="2005316"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20% are likely to ailment to disease</a:t>
                </a:r>
                <a:endParaRPr lang="en-US">
                  <a:solidFill>
                    <a:schemeClr val="tx1">
                      <a:lumMod val="50000"/>
                      <a:lumOff val="50000"/>
                    </a:schemeClr>
                  </a:solidFill>
                </a:endParaRPr>
              </a:p>
            </p:txBody>
          </p:sp>
          <p:pic>
            <p:nvPicPr>
              <p:cNvPr id="32" name="Graphic 32" descr="Football with solid fill">
                <a:extLst>
                  <a:ext uri="{FF2B5EF4-FFF2-40B4-BE49-F238E27FC236}">
                    <a16:creationId xmlns:a16="http://schemas.microsoft.com/office/drawing/2014/main" id="{02CFAD80-A1F0-2852-BD89-74F8F5314A8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05840" y="3750130"/>
                <a:ext cx="667147" cy="676581"/>
              </a:xfrm>
              <a:prstGeom prst="rect">
                <a:avLst/>
              </a:prstGeom>
            </p:spPr>
          </p:pic>
        </p:grpSp>
        <p:pic>
          <p:nvPicPr>
            <p:cNvPr id="40" name="Picture 40" descr="Icon&#10;&#10;Description automatically generated">
              <a:extLst>
                <a:ext uri="{FF2B5EF4-FFF2-40B4-BE49-F238E27FC236}">
                  <a16:creationId xmlns:a16="http://schemas.microsoft.com/office/drawing/2014/main" id="{0AE98E4D-C106-5F81-567D-493F07ED5674}"/>
                </a:ext>
              </a:extLst>
            </p:cNvPr>
            <p:cNvPicPr>
              <a:picLocks noChangeAspect="1"/>
            </p:cNvPicPr>
            <p:nvPr/>
          </p:nvPicPr>
          <p:blipFill>
            <a:blip r:embed="rId10"/>
            <a:stretch>
              <a:fillRect/>
            </a:stretch>
          </p:blipFill>
          <p:spPr>
            <a:xfrm>
              <a:off x="7060232" y="2236615"/>
              <a:ext cx="669267" cy="588429"/>
            </a:xfrm>
            <a:prstGeom prst="rect">
              <a:avLst/>
            </a:prstGeom>
          </p:spPr>
        </p:pic>
        <p:pic>
          <p:nvPicPr>
            <p:cNvPr id="42" name="Picture 42" descr="Icon&#10;&#10;Description automatically generated">
              <a:extLst>
                <a:ext uri="{FF2B5EF4-FFF2-40B4-BE49-F238E27FC236}">
                  <a16:creationId xmlns:a16="http://schemas.microsoft.com/office/drawing/2014/main" id="{67080B8E-024A-AD44-BB0F-9B9E80E6993C}"/>
                </a:ext>
              </a:extLst>
            </p:cNvPr>
            <p:cNvPicPr>
              <a:picLocks noChangeAspect="1"/>
            </p:cNvPicPr>
            <p:nvPr/>
          </p:nvPicPr>
          <p:blipFill>
            <a:blip r:embed="rId11"/>
            <a:stretch>
              <a:fillRect/>
            </a:stretch>
          </p:blipFill>
          <p:spPr>
            <a:xfrm>
              <a:off x="9804215" y="2207996"/>
              <a:ext cx="710830" cy="533099"/>
            </a:xfrm>
            <a:prstGeom prst="rect">
              <a:avLst/>
            </a:prstGeom>
          </p:spPr>
        </p:pic>
      </p:grpSp>
      <p:pic>
        <p:nvPicPr>
          <p:cNvPr id="9" name="Picture 11">
            <a:extLst>
              <a:ext uri="{FF2B5EF4-FFF2-40B4-BE49-F238E27FC236}">
                <a16:creationId xmlns:a16="http://schemas.microsoft.com/office/drawing/2014/main" id="{47D951CD-D918-5C11-A84A-EF165796463C}"/>
              </a:ext>
            </a:extLst>
          </p:cNvPr>
          <p:cNvPicPr>
            <a:picLocks noChangeAspect="1"/>
          </p:cNvPicPr>
          <p:nvPr/>
        </p:nvPicPr>
        <p:blipFill>
          <a:blip r:embed="rId12"/>
          <a:stretch>
            <a:fillRect/>
          </a:stretch>
        </p:blipFill>
        <p:spPr>
          <a:xfrm>
            <a:off x="637310" y="1031307"/>
            <a:ext cx="3375313" cy="2396816"/>
          </a:xfrm>
          <a:prstGeom prst="rect">
            <a:avLst/>
          </a:prstGeom>
        </p:spPr>
      </p:pic>
    </p:spTree>
    <p:extLst>
      <p:ext uri="{BB962C8B-B14F-4D97-AF65-F5344CB8AC3E}">
        <p14:creationId xmlns:p14="http://schemas.microsoft.com/office/powerpoint/2010/main" val="684395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2CB3C-DBD8-E89D-8756-280779683D45}"/>
              </a:ext>
            </a:extLst>
          </p:cNvPr>
          <p:cNvSpPr>
            <a:spLocks noGrp="1"/>
          </p:cNvSpPr>
          <p:nvPr>
            <p:ph type="title"/>
          </p:nvPr>
        </p:nvSpPr>
        <p:spPr>
          <a:xfrm>
            <a:off x="641167" y="412662"/>
            <a:ext cx="10441058" cy="621702"/>
          </a:xfrm>
        </p:spPr>
        <p:txBody>
          <a:bodyPr lIns="91440" tIns="45720" rIns="91440" bIns="45720" anchor="t"/>
          <a:lstStyle/>
          <a:p>
            <a:r>
              <a:rPr lang="en-IN">
                <a:ea typeface="+mj-lt"/>
                <a:cs typeface="+mj-lt"/>
              </a:rPr>
              <a:t>Health-Conscious Retirees</a:t>
            </a:r>
          </a:p>
        </p:txBody>
      </p:sp>
      <p:sp>
        <p:nvSpPr>
          <p:cNvPr id="3" name="Text Placeholder 2">
            <a:extLst>
              <a:ext uri="{FF2B5EF4-FFF2-40B4-BE49-F238E27FC236}">
                <a16:creationId xmlns:a16="http://schemas.microsoft.com/office/drawing/2014/main" id="{46A4928F-D756-C0BA-DAC2-FA3A8FFA8AF9}"/>
              </a:ext>
            </a:extLst>
          </p:cNvPr>
          <p:cNvSpPr>
            <a:spLocks noGrp="1"/>
          </p:cNvSpPr>
          <p:nvPr>
            <p:ph type="body" sz="quarter" idx="10"/>
          </p:nvPr>
        </p:nvSpPr>
        <p:spPr>
          <a:xfrm>
            <a:off x="570057" y="3573016"/>
            <a:ext cx="10442334" cy="2159209"/>
          </a:xfrm>
        </p:spPr>
        <p:txBody>
          <a:bodyPr lIns="91440" tIns="45720" rIns="91440" bIns="45720" anchor="t"/>
          <a:lstStyle/>
          <a:p>
            <a:pPr marL="227965" indent="-227965"/>
            <a:r>
              <a:rPr lang="en-IN" sz="1400">
                <a:ea typeface="+mn-lt"/>
                <a:cs typeface="+mn-lt"/>
              </a:rPr>
              <a:t>This segment are typically upper middle class to wealthy individuals who prioritize fitness and nutrition. </a:t>
            </a:r>
            <a:endParaRPr lang="en-US"/>
          </a:p>
          <a:p>
            <a:pPr marL="227965" indent="-227965"/>
            <a:r>
              <a:rPr lang="en-IN" sz="1400">
                <a:ea typeface="+mn-lt"/>
                <a:cs typeface="+mn-lt"/>
              </a:rPr>
              <a:t>They are IRA spenders, married, and not brand loyal. </a:t>
            </a:r>
            <a:endParaRPr lang="en-IN">
              <a:ea typeface="+mn-lt"/>
              <a:cs typeface="+mn-lt"/>
            </a:endParaRPr>
          </a:p>
          <a:p>
            <a:pPr marL="227965" indent="-227965"/>
            <a:r>
              <a:rPr lang="en-IN" sz="1400">
                <a:ea typeface="+mn-lt"/>
                <a:cs typeface="+mn-lt"/>
              </a:rPr>
              <a:t>They are likely to read medical and nutrition-related books and have reported health problems. </a:t>
            </a:r>
            <a:endParaRPr lang="en-IN">
              <a:ea typeface="+mn-lt"/>
              <a:cs typeface="+mn-lt"/>
            </a:endParaRPr>
          </a:p>
          <a:p>
            <a:pPr marL="227965" indent="-227965"/>
            <a:r>
              <a:rPr lang="en-IN" sz="1400">
                <a:ea typeface="+mn-lt"/>
                <a:cs typeface="+mn-lt"/>
              </a:rPr>
              <a:t>A significant portion of the segment is retired or own their own businesses. They are less likely to have a retirement savings account, a mortgage, or insurance, but are 50% likely to buy long-term care plans. </a:t>
            </a:r>
            <a:endParaRPr lang="en-IN">
              <a:ea typeface="+mn-lt"/>
              <a:cs typeface="+mn-lt"/>
            </a:endParaRPr>
          </a:p>
          <a:p>
            <a:pPr marL="227965" indent="-227965"/>
            <a:r>
              <a:rPr lang="en-IN" sz="1400">
                <a:ea typeface="+mn-lt"/>
                <a:cs typeface="+mn-lt"/>
              </a:rPr>
              <a:t>This segment is less active on social media and tends to upgrade their health insurance plans.</a:t>
            </a:r>
          </a:p>
          <a:p>
            <a:pPr marL="227965" indent="-227965"/>
            <a:r>
              <a:rPr lang="en-IN" sz="1400"/>
              <a:t>They are likely to upgrade/buy their health insurance by themself.</a:t>
            </a:r>
          </a:p>
        </p:txBody>
      </p:sp>
      <p:sp>
        <p:nvSpPr>
          <p:cNvPr id="38" name="TextBox 37">
            <a:extLst>
              <a:ext uri="{FF2B5EF4-FFF2-40B4-BE49-F238E27FC236}">
                <a16:creationId xmlns:a16="http://schemas.microsoft.com/office/drawing/2014/main" id="{DE3FB272-C168-9C1A-369E-0E56AF453198}"/>
              </a:ext>
            </a:extLst>
          </p:cNvPr>
          <p:cNvSpPr txBox="1"/>
          <p:nvPr/>
        </p:nvSpPr>
        <p:spPr>
          <a:xfrm>
            <a:off x="567170" y="5732318"/>
            <a:ext cx="8510153" cy="9330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a:solidFill>
                  <a:schemeClr val="tx1">
                    <a:lumMod val="50000"/>
                    <a:lumOff val="50000"/>
                  </a:schemeClr>
                </a:solidFill>
              </a:rPr>
              <a:t>Targeting strategy</a:t>
            </a:r>
            <a:r>
              <a:rPr lang="en-US" sz="1400">
                <a:solidFill>
                  <a:schemeClr val="tx1">
                    <a:lumMod val="50000"/>
                    <a:lumOff val="50000"/>
                  </a:schemeClr>
                </a:solidFill>
              </a:rPr>
              <a:t> - </a:t>
            </a:r>
            <a:r>
              <a:rPr lang="en-IN" sz="1400">
                <a:ea typeface="+mn-lt"/>
                <a:cs typeface="+mn-lt"/>
              </a:rPr>
              <a:t>As this segment may be less brand loyal, healthcare insurance companies can simplify their insurance plan options to make it easier for this segment to compare and choose the right plan..</a:t>
            </a:r>
            <a:endParaRPr lang="en-US" sz="1400">
              <a:ea typeface="+mn-lt"/>
              <a:cs typeface="+mn-lt"/>
            </a:endParaRPr>
          </a:p>
        </p:txBody>
      </p:sp>
      <p:grpSp>
        <p:nvGrpSpPr>
          <p:cNvPr id="6" name="Group 5">
            <a:extLst>
              <a:ext uri="{FF2B5EF4-FFF2-40B4-BE49-F238E27FC236}">
                <a16:creationId xmlns:a16="http://schemas.microsoft.com/office/drawing/2014/main" id="{44159D89-CA91-22E0-7924-9874F3DA6B5F}"/>
              </a:ext>
            </a:extLst>
          </p:cNvPr>
          <p:cNvGrpSpPr/>
          <p:nvPr/>
        </p:nvGrpSpPr>
        <p:grpSpPr>
          <a:xfrm>
            <a:off x="4189125" y="899070"/>
            <a:ext cx="7469620" cy="2449171"/>
            <a:chOff x="4206443" y="959683"/>
            <a:chExt cx="7469620" cy="2449171"/>
          </a:xfrm>
        </p:grpSpPr>
        <p:grpSp>
          <p:nvGrpSpPr>
            <p:cNvPr id="36" name="Group 35">
              <a:extLst>
                <a:ext uri="{FF2B5EF4-FFF2-40B4-BE49-F238E27FC236}">
                  <a16:creationId xmlns:a16="http://schemas.microsoft.com/office/drawing/2014/main" id="{3AAF6580-7CF2-D97B-8680-220AAEDB7E5D}"/>
                </a:ext>
              </a:extLst>
            </p:cNvPr>
            <p:cNvGrpSpPr/>
            <p:nvPr/>
          </p:nvGrpSpPr>
          <p:grpSpPr>
            <a:xfrm>
              <a:off x="4206443" y="959683"/>
              <a:ext cx="7469620" cy="2449171"/>
              <a:chOff x="4344988" y="2260600"/>
              <a:chExt cx="7149234" cy="2860142"/>
            </a:xfrm>
          </p:grpSpPr>
          <p:pic>
            <p:nvPicPr>
              <p:cNvPr id="5" name="Graphic 5" descr="Male profile with solid fill">
                <a:extLst>
                  <a:ext uri="{FF2B5EF4-FFF2-40B4-BE49-F238E27FC236}">
                    <a16:creationId xmlns:a16="http://schemas.microsoft.com/office/drawing/2014/main" id="{CEF09DD5-E006-257B-9222-312CD66B17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5841" y="2354611"/>
                <a:ext cx="683723" cy="654943"/>
              </a:xfrm>
              <a:prstGeom prst="rect">
                <a:avLst/>
              </a:prstGeom>
            </p:spPr>
          </p:pic>
          <p:sp>
            <p:nvSpPr>
              <p:cNvPr id="7" name="TextBox 6">
                <a:extLst>
                  <a:ext uri="{FF2B5EF4-FFF2-40B4-BE49-F238E27FC236}">
                    <a16:creationId xmlns:a16="http://schemas.microsoft.com/office/drawing/2014/main" id="{D59CA9BC-F216-0B6A-D630-81DAD00C2806}"/>
                  </a:ext>
                </a:extLst>
              </p:cNvPr>
              <p:cNvSpPr txBox="1"/>
              <p:nvPr/>
            </p:nvSpPr>
            <p:spPr>
              <a:xfrm>
                <a:off x="4448897" y="2948998"/>
                <a:ext cx="1955590"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Avg Age – 75</a:t>
                </a:r>
                <a:endParaRPr lang="en-US">
                  <a:solidFill>
                    <a:schemeClr val="tx1">
                      <a:lumMod val="50000"/>
                      <a:lumOff val="50000"/>
                    </a:schemeClr>
                  </a:solidFill>
                </a:endParaRPr>
              </a:p>
              <a:p>
                <a:pPr>
                  <a:lnSpc>
                    <a:spcPct val="150000"/>
                  </a:lnSpc>
                </a:pPr>
                <a:r>
                  <a:rPr lang="en-US" sz="1400">
                    <a:solidFill>
                      <a:schemeClr val="tx1">
                        <a:lumMod val="50000"/>
                        <a:lumOff val="50000"/>
                      </a:schemeClr>
                    </a:solidFill>
                  </a:rPr>
                  <a:t>50% are older than 75</a:t>
                </a:r>
              </a:p>
            </p:txBody>
          </p:sp>
          <p:pic>
            <p:nvPicPr>
              <p:cNvPr id="8" name="Graphic 8" descr="Money with solid fill">
                <a:extLst>
                  <a:ext uri="{FF2B5EF4-FFF2-40B4-BE49-F238E27FC236}">
                    <a16:creationId xmlns:a16="http://schemas.microsoft.com/office/drawing/2014/main" id="{B6F3615E-653C-8E56-2CE6-76E14E133E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7088" y="2306986"/>
                <a:ext cx="725162" cy="731317"/>
              </a:xfrm>
              <a:prstGeom prst="rect">
                <a:avLst/>
              </a:prstGeom>
            </p:spPr>
          </p:pic>
          <p:sp>
            <p:nvSpPr>
              <p:cNvPr id="10" name="TextBox 9">
                <a:extLst>
                  <a:ext uri="{FF2B5EF4-FFF2-40B4-BE49-F238E27FC236}">
                    <a16:creationId xmlns:a16="http://schemas.microsoft.com/office/drawing/2014/main" id="{D3492E4D-F523-3F87-8362-7353DA7EC790}"/>
                  </a:ext>
                </a:extLst>
              </p:cNvPr>
              <p:cNvSpPr txBox="1"/>
              <p:nvPr/>
            </p:nvSpPr>
            <p:spPr>
              <a:xfrm>
                <a:off x="6507919" y="2979334"/>
                <a:ext cx="2894877"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Avg Income $85K , 50% earn less than average income</a:t>
                </a:r>
              </a:p>
            </p:txBody>
          </p:sp>
          <p:pic>
            <p:nvPicPr>
              <p:cNvPr id="11" name="Graphic 11" descr="Graduation cap with solid fill">
                <a:extLst>
                  <a:ext uri="{FF2B5EF4-FFF2-40B4-BE49-F238E27FC236}">
                    <a16:creationId xmlns:a16="http://schemas.microsoft.com/office/drawing/2014/main" id="{5167A657-BB84-7178-7C1C-778C37181A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29775" y="2260600"/>
                <a:ext cx="808038" cy="808038"/>
              </a:xfrm>
              <a:prstGeom prst="rect">
                <a:avLst/>
              </a:prstGeom>
            </p:spPr>
          </p:pic>
          <p:sp>
            <p:nvSpPr>
              <p:cNvPr id="13" name="TextBox 12">
                <a:extLst>
                  <a:ext uri="{FF2B5EF4-FFF2-40B4-BE49-F238E27FC236}">
                    <a16:creationId xmlns:a16="http://schemas.microsoft.com/office/drawing/2014/main" id="{4D76DF02-60CF-1022-B04B-81283602B9DA}"/>
                  </a:ext>
                </a:extLst>
              </p:cNvPr>
              <p:cNvSpPr txBox="1"/>
              <p:nvPr/>
            </p:nvSpPr>
            <p:spPr>
              <a:xfrm>
                <a:off x="9231457" y="2957657"/>
                <a:ext cx="2262765" cy="33486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35% have college degree</a:t>
                </a:r>
                <a:endParaRPr lang="en-US">
                  <a:solidFill>
                    <a:schemeClr val="tx1">
                      <a:lumMod val="50000"/>
                      <a:lumOff val="50000"/>
                    </a:schemeClr>
                  </a:solidFill>
                </a:endParaRPr>
              </a:p>
            </p:txBody>
          </p:sp>
          <p:sp>
            <p:nvSpPr>
              <p:cNvPr id="18" name="TextBox 17">
                <a:extLst>
                  <a:ext uri="{FF2B5EF4-FFF2-40B4-BE49-F238E27FC236}">
                    <a16:creationId xmlns:a16="http://schemas.microsoft.com/office/drawing/2014/main" id="{7DB940B4-275E-6634-BFEB-373151DCA2C5}"/>
                  </a:ext>
                </a:extLst>
              </p:cNvPr>
              <p:cNvSpPr txBox="1"/>
              <p:nvPr/>
            </p:nvSpPr>
            <p:spPr>
              <a:xfrm>
                <a:off x="4344988" y="4408488"/>
                <a:ext cx="2027876"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65% are likely to spend</a:t>
                </a:r>
                <a:endParaRPr lang="en-US">
                  <a:solidFill>
                    <a:schemeClr val="tx1">
                      <a:lumMod val="50000"/>
                      <a:lumOff val="50000"/>
                    </a:schemeClr>
                  </a:solidFill>
                </a:endParaRPr>
              </a:p>
              <a:p>
                <a:pPr>
                  <a:lnSpc>
                    <a:spcPct val="150000"/>
                  </a:lnSpc>
                </a:pPr>
                <a:r>
                  <a:rPr lang="en-US" sz="1400">
                    <a:solidFill>
                      <a:schemeClr val="tx1">
                        <a:lumMod val="50000"/>
                        <a:lumOff val="50000"/>
                      </a:schemeClr>
                    </a:solidFill>
                  </a:rPr>
                  <a:t> in Sports activities</a:t>
                </a:r>
                <a:endParaRPr lang="en-US">
                  <a:solidFill>
                    <a:schemeClr val="tx1">
                      <a:lumMod val="50000"/>
                      <a:lumOff val="50000"/>
                    </a:schemeClr>
                  </a:solidFill>
                </a:endParaRPr>
              </a:p>
            </p:txBody>
          </p:sp>
          <p:sp>
            <p:nvSpPr>
              <p:cNvPr id="26" name="TextBox 25">
                <a:extLst>
                  <a:ext uri="{FF2B5EF4-FFF2-40B4-BE49-F238E27FC236}">
                    <a16:creationId xmlns:a16="http://schemas.microsoft.com/office/drawing/2014/main" id="{76EFB27A-EC92-ECD8-CB27-C8D8045199D8}"/>
                  </a:ext>
                </a:extLst>
              </p:cNvPr>
              <p:cNvSpPr txBox="1"/>
              <p:nvPr/>
            </p:nvSpPr>
            <p:spPr>
              <a:xfrm>
                <a:off x="6869113" y="4408489"/>
                <a:ext cx="1748398" cy="33486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98% likely to donate</a:t>
                </a:r>
                <a:endParaRPr lang="en-US">
                  <a:solidFill>
                    <a:schemeClr val="tx1">
                      <a:lumMod val="50000"/>
                      <a:lumOff val="50000"/>
                    </a:schemeClr>
                  </a:solidFill>
                </a:endParaRPr>
              </a:p>
            </p:txBody>
          </p:sp>
          <p:sp>
            <p:nvSpPr>
              <p:cNvPr id="30" name="TextBox 29">
                <a:extLst>
                  <a:ext uri="{FF2B5EF4-FFF2-40B4-BE49-F238E27FC236}">
                    <a16:creationId xmlns:a16="http://schemas.microsoft.com/office/drawing/2014/main" id="{5C9990DD-5070-9474-C348-C77624136BEF}"/>
                  </a:ext>
                </a:extLst>
              </p:cNvPr>
              <p:cNvSpPr txBox="1"/>
              <p:nvPr/>
            </p:nvSpPr>
            <p:spPr>
              <a:xfrm>
                <a:off x="9391650" y="4408488"/>
                <a:ext cx="2005316"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25% are likely to ailment to disease</a:t>
                </a:r>
                <a:endParaRPr lang="en-US">
                  <a:solidFill>
                    <a:schemeClr val="tx1">
                      <a:lumMod val="50000"/>
                      <a:lumOff val="50000"/>
                    </a:schemeClr>
                  </a:solidFill>
                </a:endParaRPr>
              </a:p>
            </p:txBody>
          </p:sp>
          <p:pic>
            <p:nvPicPr>
              <p:cNvPr id="32" name="Graphic 32" descr="Football with solid fill">
                <a:extLst>
                  <a:ext uri="{FF2B5EF4-FFF2-40B4-BE49-F238E27FC236}">
                    <a16:creationId xmlns:a16="http://schemas.microsoft.com/office/drawing/2014/main" id="{02CFAD80-A1F0-2852-BD89-74F8F5314A8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14128" y="3689458"/>
                <a:ext cx="716873" cy="717030"/>
              </a:xfrm>
              <a:prstGeom prst="rect">
                <a:avLst/>
              </a:prstGeom>
            </p:spPr>
          </p:pic>
        </p:grpSp>
        <p:pic>
          <p:nvPicPr>
            <p:cNvPr id="40" name="Picture 40" descr="Icon&#10;&#10;Description automatically generated">
              <a:extLst>
                <a:ext uri="{FF2B5EF4-FFF2-40B4-BE49-F238E27FC236}">
                  <a16:creationId xmlns:a16="http://schemas.microsoft.com/office/drawing/2014/main" id="{0AE98E4D-C106-5F81-567D-493F07ED5674}"/>
                </a:ext>
              </a:extLst>
            </p:cNvPr>
            <p:cNvPicPr>
              <a:picLocks noChangeAspect="1"/>
            </p:cNvPicPr>
            <p:nvPr/>
          </p:nvPicPr>
          <p:blipFill>
            <a:blip r:embed="rId10"/>
            <a:stretch>
              <a:fillRect/>
            </a:stretch>
          </p:blipFill>
          <p:spPr>
            <a:xfrm>
              <a:off x="7155482" y="2227955"/>
              <a:ext cx="729881" cy="640384"/>
            </a:xfrm>
            <a:prstGeom prst="rect">
              <a:avLst/>
            </a:prstGeom>
          </p:spPr>
        </p:pic>
        <p:pic>
          <p:nvPicPr>
            <p:cNvPr id="42" name="Picture 42" descr="Icon&#10;&#10;Description automatically generated">
              <a:extLst>
                <a:ext uri="{FF2B5EF4-FFF2-40B4-BE49-F238E27FC236}">
                  <a16:creationId xmlns:a16="http://schemas.microsoft.com/office/drawing/2014/main" id="{67080B8E-024A-AD44-BB0F-9B9E80E6993C}"/>
                </a:ext>
              </a:extLst>
            </p:cNvPr>
            <p:cNvPicPr>
              <a:picLocks noChangeAspect="1"/>
            </p:cNvPicPr>
            <p:nvPr/>
          </p:nvPicPr>
          <p:blipFill>
            <a:blip r:embed="rId11"/>
            <a:stretch>
              <a:fillRect/>
            </a:stretch>
          </p:blipFill>
          <p:spPr>
            <a:xfrm>
              <a:off x="9734942" y="2182019"/>
              <a:ext cx="806080" cy="628348"/>
            </a:xfrm>
            <a:prstGeom prst="rect">
              <a:avLst/>
            </a:prstGeom>
          </p:spPr>
        </p:pic>
      </p:grpSp>
      <p:pic>
        <p:nvPicPr>
          <p:cNvPr id="4" name="Picture 11">
            <a:extLst>
              <a:ext uri="{FF2B5EF4-FFF2-40B4-BE49-F238E27FC236}">
                <a16:creationId xmlns:a16="http://schemas.microsoft.com/office/drawing/2014/main" id="{B509DAA7-EBB3-909D-3D6B-2A2CB5E289D4}"/>
              </a:ext>
            </a:extLst>
          </p:cNvPr>
          <p:cNvPicPr>
            <a:picLocks noChangeAspect="1"/>
          </p:cNvPicPr>
          <p:nvPr/>
        </p:nvPicPr>
        <p:blipFill>
          <a:blip r:embed="rId12"/>
          <a:stretch>
            <a:fillRect/>
          </a:stretch>
        </p:blipFill>
        <p:spPr>
          <a:xfrm>
            <a:off x="643454" y="981843"/>
            <a:ext cx="3461904" cy="2370328"/>
          </a:xfrm>
          <a:prstGeom prst="rect">
            <a:avLst/>
          </a:prstGeom>
        </p:spPr>
      </p:pic>
    </p:spTree>
    <p:extLst>
      <p:ext uri="{BB962C8B-B14F-4D97-AF65-F5344CB8AC3E}">
        <p14:creationId xmlns:p14="http://schemas.microsoft.com/office/powerpoint/2010/main" val="1252182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2CB3C-DBD8-E89D-8756-280779683D45}"/>
              </a:ext>
            </a:extLst>
          </p:cNvPr>
          <p:cNvSpPr>
            <a:spLocks noGrp="1"/>
          </p:cNvSpPr>
          <p:nvPr>
            <p:ph type="title"/>
          </p:nvPr>
        </p:nvSpPr>
        <p:spPr>
          <a:xfrm>
            <a:off x="563235" y="412662"/>
            <a:ext cx="10441058" cy="621702"/>
          </a:xfrm>
        </p:spPr>
        <p:txBody>
          <a:bodyPr lIns="91440" tIns="45720" rIns="91440" bIns="45720" anchor="t"/>
          <a:lstStyle/>
          <a:p>
            <a:r>
              <a:rPr lang="en-IN">
                <a:ea typeface="+mj-lt"/>
                <a:cs typeface="+mj-lt"/>
              </a:rPr>
              <a:t>Offline Elderly Shoppers</a:t>
            </a:r>
            <a:endParaRPr lang="en-US"/>
          </a:p>
        </p:txBody>
      </p:sp>
      <p:sp>
        <p:nvSpPr>
          <p:cNvPr id="3" name="Text Placeholder 2">
            <a:extLst>
              <a:ext uri="{FF2B5EF4-FFF2-40B4-BE49-F238E27FC236}">
                <a16:creationId xmlns:a16="http://schemas.microsoft.com/office/drawing/2014/main" id="{46A4928F-D756-C0BA-DAC2-FA3A8FFA8AF9}"/>
              </a:ext>
            </a:extLst>
          </p:cNvPr>
          <p:cNvSpPr>
            <a:spLocks noGrp="1"/>
          </p:cNvSpPr>
          <p:nvPr>
            <p:ph type="body" sz="quarter" idx="10"/>
          </p:nvPr>
        </p:nvSpPr>
        <p:spPr>
          <a:xfrm>
            <a:off x="570057" y="3573016"/>
            <a:ext cx="10442334" cy="2159209"/>
          </a:xfrm>
        </p:spPr>
        <p:txBody>
          <a:bodyPr lIns="91440" tIns="45720" rIns="91440" bIns="45720" anchor="t"/>
          <a:lstStyle/>
          <a:p>
            <a:pPr marL="227965" indent="-227965"/>
            <a:r>
              <a:rPr lang="en-IN" sz="1400">
                <a:ea typeface="+mn-lt"/>
                <a:cs typeface="+mn-lt"/>
              </a:rPr>
              <a:t>This segment are typically lower middle-class individuals.</a:t>
            </a:r>
            <a:endParaRPr lang="en-US"/>
          </a:p>
          <a:p>
            <a:pPr marL="227965" indent="-227965"/>
            <a:r>
              <a:rPr lang="en-IN" sz="1400">
                <a:ea typeface="+mn-lt"/>
                <a:cs typeface="+mn-lt"/>
              </a:rPr>
              <a:t>They are  married and generally spend more time with their families.</a:t>
            </a:r>
            <a:endParaRPr lang="en-IN">
              <a:ea typeface="+mn-lt"/>
              <a:cs typeface="+mn-lt"/>
            </a:endParaRPr>
          </a:p>
          <a:p>
            <a:pPr marL="227965" indent="-227965"/>
            <a:r>
              <a:rPr lang="en-IN" sz="1400">
                <a:ea typeface="+mn-lt"/>
                <a:cs typeface="+mn-lt"/>
              </a:rPr>
              <a:t>They are not likely to read books.</a:t>
            </a:r>
          </a:p>
          <a:p>
            <a:pPr marL="227965" indent="-227965"/>
            <a:r>
              <a:rPr lang="en-IN" sz="1400">
                <a:ea typeface="+mn-lt"/>
                <a:cs typeface="+mn-lt"/>
              </a:rPr>
              <a:t>A significant portion of the segment is retired . They are less likely to have a retirement savings account, a mortgage, or insurance, and 50% likely to get health insurance from labour-union or small to mid-organization.  </a:t>
            </a:r>
            <a:endParaRPr lang="en-IN">
              <a:ea typeface="+mn-lt"/>
              <a:cs typeface="+mn-lt"/>
            </a:endParaRPr>
          </a:p>
          <a:p>
            <a:pPr marL="227965" indent="-227965"/>
            <a:r>
              <a:rPr lang="en-IN" sz="1400">
                <a:ea typeface="+mn-lt"/>
                <a:cs typeface="+mn-lt"/>
              </a:rPr>
              <a:t>This segment is less active on social media and don't like to go for travelling or vacation.</a:t>
            </a:r>
          </a:p>
          <a:p>
            <a:pPr marL="227965" indent="-227965"/>
            <a:r>
              <a:rPr lang="en-IN" sz="1400"/>
              <a:t>They segment is the miser who generally from offline stores and spend only on essential needs</a:t>
            </a:r>
          </a:p>
        </p:txBody>
      </p:sp>
      <p:sp>
        <p:nvSpPr>
          <p:cNvPr id="38" name="TextBox 37">
            <a:extLst>
              <a:ext uri="{FF2B5EF4-FFF2-40B4-BE49-F238E27FC236}">
                <a16:creationId xmlns:a16="http://schemas.microsoft.com/office/drawing/2014/main" id="{DE3FB272-C168-9C1A-369E-0E56AF453198}"/>
              </a:ext>
            </a:extLst>
          </p:cNvPr>
          <p:cNvSpPr txBox="1"/>
          <p:nvPr/>
        </p:nvSpPr>
        <p:spPr>
          <a:xfrm>
            <a:off x="567170" y="5732318"/>
            <a:ext cx="9419357" cy="9330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a:solidFill>
                  <a:schemeClr val="tx1">
                    <a:lumMod val="50000"/>
                    <a:lumOff val="50000"/>
                  </a:schemeClr>
                </a:solidFill>
              </a:rPr>
              <a:t>Targeting strategy</a:t>
            </a:r>
            <a:r>
              <a:rPr lang="en-US" sz="1400">
                <a:solidFill>
                  <a:schemeClr val="tx1">
                    <a:lumMod val="50000"/>
                    <a:lumOff val="50000"/>
                  </a:schemeClr>
                </a:solidFill>
              </a:rPr>
              <a:t> -</a:t>
            </a:r>
            <a:r>
              <a:rPr lang="en-IN" sz="1400">
                <a:ea typeface="+mn-lt"/>
                <a:cs typeface="+mn-lt"/>
              </a:rPr>
              <a:t>Since this segment is less likely to prioritize health and fitness, they may value convenience when it comes to healthcare. The insurance company can offer telemedicine services, home visits by doctors, and other convenient options that make it easier for this segment to access healthcare.</a:t>
            </a:r>
            <a:endParaRPr lang="en-US" sz="1400">
              <a:ea typeface="+mn-lt"/>
              <a:cs typeface="+mn-lt"/>
            </a:endParaRPr>
          </a:p>
        </p:txBody>
      </p:sp>
      <p:grpSp>
        <p:nvGrpSpPr>
          <p:cNvPr id="6" name="Group 5">
            <a:extLst>
              <a:ext uri="{FF2B5EF4-FFF2-40B4-BE49-F238E27FC236}">
                <a16:creationId xmlns:a16="http://schemas.microsoft.com/office/drawing/2014/main" id="{44159D89-CA91-22E0-7924-9874F3DA6B5F}"/>
              </a:ext>
            </a:extLst>
          </p:cNvPr>
          <p:cNvGrpSpPr/>
          <p:nvPr/>
        </p:nvGrpSpPr>
        <p:grpSpPr>
          <a:xfrm>
            <a:off x="4189125" y="899070"/>
            <a:ext cx="7469620" cy="2449171"/>
            <a:chOff x="4206443" y="959683"/>
            <a:chExt cx="7469620" cy="2449171"/>
          </a:xfrm>
        </p:grpSpPr>
        <p:grpSp>
          <p:nvGrpSpPr>
            <p:cNvPr id="36" name="Group 35">
              <a:extLst>
                <a:ext uri="{FF2B5EF4-FFF2-40B4-BE49-F238E27FC236}">
                  <a16:creationId xmlns:a16="http://schemas.microsoft.com/office/drawing/2014/main" id="{3AAF6580-7CF2-D97B-8680-220AAEDB7E5D}"/>
                </a:ext>
              </a:extLst>
            </p:cNvPr>
            <p:cNvGrpSpPr/>
            <p:nvPr/>
          </p:nvGrpSpPr>
          <p:grpSpPr>
            <a:xfrm>
              <a:off x="4206443" y="959683"/>
              <a:ext cx="7469620" cy="2449171"/>
              <a:chOff x="4344988" y="2260600"/>
              <a:chExt cx="7149234" cy="2860142"/>
            </a:xfrm>
          </p:grpSpPr>
          <p:pic>
            <p:nvPicPr>
              <p:cNvPr id="5" name="Graphic 5" descr="Male profile with solid fill">
                <a:extLst>
                  <a:ext uri="{FF2B5EF4-FFF2-40B4-BE49-F238E27FC236}">
                    <a16:creationId xmlns:a16="http://schemas.microsoft.com/office/drawing/2014/main" id="{CEF09DD5-E006-257B-9222-312CD66B17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5841" y="2354611"/>
                <a:ext cx="683723" cy="654943"/>
              </a:xfrm>
              <a:prstGeom prst="rect">
                <a:avLst/>
              </a:prstGeom>
            </p:spPr>
          </p:pic>
          <p:sp>
            <p:nvSpPr>
              <p:cNvPr id="7" name="TextBox 6">
                <a:extLst>
                  <a:ext uri="{FF2B5EF4-FFF2-40B4-BE49-F238E27FC236}">
                    <a16:creationId xmlns:a16="http://schemas.microsoft.com/office/drawing/2014/main" id="{D59CA9BC-F216-0B6A-D630-81DAD00C2806}"/>
                  </a:ext>
                </a:extLst>
              </p:cNvPr>
              <p:cNvSpPr txBox="1"/>
              <p:nvPr/>
            </p:nvSpPr>
            <p:spPr>
              <a:xfrm>
                <a:off x="4448897" y="2948998"/>
                <a:ext cx="1955590"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Avg Age – 77</a:t>
                </a:r>
                <a:endParaRPr lang="en-US">
                  <a:solidFill>
                    <a:schemeClr val="tx1">
                      <a:lumMod val="50000"/>
                      <a:lumOff val="50000"/>
                    </a:schemeClr>
                  </a:solidFill>
                </a:endParaRPr>
              </a:p>
              <a:p>
                <a:pPr>
                  <a:lnSpc>
                    <a:spcPct val="150000"/>
                  </a:lnSpc>
                </a:pPr>
                <a:r>
                  <a:rPr lang="en-US" sz="1400">
                    <a:solidFill>
                      <a:schemeClr val="tx1">
                        <a:lumMod val="50000"/>
                        <a:lumOff val="50000"/>
                      </a:schemeClr>
                    </a:solidFill>
                  </a:rPr>
                  <a:t>55% are older than 75</a:t>
                </a:r>
              </a:p>
            </p:txBody>
          </p:sp>
          <p:pic>
            <p:nvPicPr>
              <p:cNvPr id="8" name="Graphic 8" descr="Money with solid fill">
                <a:extLst>
                  <a:ext uri="{FF2B5EF4-FFF2-40B4-BE49-F238E27FC236}">
                    <a16:creationId xmlns:a16="http://schemas.microsoft.com/office/drawing/2014/main" id="{B6F3615E-653C-8E56-2CE6-76E14E133E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7088" y="2306986"/>
                <a:ext cx="725162" cy="731317"/>
              </a:xfrm>
              <a:prstGeom prst="rect">
                <a:avLst/>
              </a:prstGeom>
            </p:spPr>
          </p:pic>
          <p:sp>
            <p:nvSpPr>
              <p:cNvPr id="10" name="TextBox 9">
                <a:extLst>
                  <a:ext uri="{FF2B5EF4-FFF2-40B4-BE49-F238E27FC236}">
                    <a16:creationId xmlns:a16="http://schemas.microsoft.com/office/drawing/2014/main" id="{D3492E4D-F523-3F87-8362-7353DA7EC790}"/>
                  </a:ext>
                </a:extLst>
              </p:cNvPr>
              <p:cNvSpPr txBox="1"/>
              <p:nvPr/>
            </p:nvSpPr>
            <p:spPr>
              <a:xfrm>
                <a:off x="6507919" y="2979334"/>
                <a:ext cx="2894877"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Avg Income $75K , 25% earn less than average income</a:t>
                </a:r>
              </a:p>
            </p:txBody>
          </p:sp>
          <p:pic>
            <p:nvPicPr>
              <p:cNvPr id="11" name="Graphic 11" descr="Graduation cap with solid fill">
                <a:extLst>
                  <a:ext uri="{FF2B5EF4-FFF2-40B4-BE49-F238E27FC236}">
                    <a16:creationId xmlns:a16="http://schemas.microsoft.com/office/drawing/2014/main" id="{5167A657-BB84-7178-7C1C-778C37181A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29775" y="2260600"/>
                <a:ext cx="808038" cy="808038"/>
              </a:xfrm>
              <a:prstGeom prst="rect">
                <a:avLst/>
              </a:prstGeom>
            </p:spPr>
          </p:pic>
          <p:sp>
            <p:nvSpPr>
              <p:cNvPr id="13" name="TextBox 12">
                <a:extLst>
                  <a:ext uri="{FF2B5EF4-FFF2-40B4-BE49-F238E27FC236}">
                    <a16:creationId xmlns:a16="http://schemas.microsoft.com/office/drawing/2014/main" id="{4D76DF02-60CF-1022-B04B-81283602B9DA}"/>
                  </a:ext>
                </a:extLst>
              </p:cNvPr>
              <p:cNvSpPr txBox="1"/>
              <p:nvPr/>
            </p:nvSpPr>
            <p:spPr>
              <a:xfrm>
                <a:off x="9231457" y="2957657"/>
                <a:ext cx="2262765" cy="33486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35% have college degree</a:t>
                </a:r>
                <a:endParaRPr lang="en-US">
                  <a:solidFill>
                    <a:schemeClr val="tx1">
                      <a:lumMod val="50000"/>
                      <a:lumOff val="50000"/>
                    </a:schemeClr>
                  </a:solidFill>
                </a:endParaRPr>
              </a:p>
            </p:txBody>
          </p:sp>
          <p:sp>
            <p:nvSpPr>
              <p:cNvPr id="18" name="TextBox 17">
                <a:extLst>
                  <a:ext uri="{FF2B5EF4-FFF2-40B4-BE49-F238E27FC236}">
                    <a16:creationId xmlns:a16="http://schemas.microsoft.com/office/drawing/2014/main" id="{7DB940B4-275E-6634-BFEB-373151DCA2C5}"/>
                  </a:ext>
                </a:extLst>
              </p:cNvPr>
              <p:cNvSpPr txBox="1"/>
              <p:nvPr/>
            </p:nvSpPr>
            <p:spPr>
              <a:xfrm>
                <a:off x="4344988" y="4408488"/>
                <a:ext cx="2027876"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20% are likely to spend</a:t>
                </a:r>
                <a:endParaRPr lang="en-US">
                  <a:solidFill>
                    <a:schemeClr val="tx1">
                      <a:lumMod val="50000"/>
                      <a:lumOff val="50000"/>
                    </a:schemeClr>
                  </a:solidFill>
                </a:endParaRPr>
              </a:p>
              <a:p>
                <a:pPr>
                  <a:lnSpc>
                    <a:spcPct val="150000"/>
                  </a:lnSpc>
                </a:pPr>
                <a:r>
                  <a:rPr lang="en-US" sz="1400">
                    <a:solidFill>
                      <a:schemeClr val="tx1">
                        <a:lumMod val="50000"/>
                        <a:lumOff val="50000"/>
                      </a:schemeClr>
                    </a:solidFill>
                  </a:rPr>
                  <a:t> in Sports activities</a:t>
                </a:r>
                <a:endParaRPr lang="en-US">
                  <a:solidFill>
                    <a:schemeClr val="tx1">
                      <a:lumMod val="50000"/>
                      <a:lumOff val="50000"/>
                    </a:schemeClr>
                  </a:solidFill>
                </a:endParaRPr>
              </a:p>
            </p:txBody>
          </p:sp>
          <p:sp>
            <p:nvSpPr>
              <p:cNvPr id="26" name="TextBox 25">
                <a:extLst>
                  <a:ext uri="{FF2B5EF4-FFF2-40B4-BE49-F238E27FC236}">
                    <a16:creationId xmlns:a16="http://schemas.microsoft.com/office/drawing/2014/main" id="{76EFB27A-EC92-ECD8-CB27-C8D8045199D8}"/>
                  </a:ext>
                </a:extLst>
              </p:cNvPr>
              <p:cNvSpPr txBox="1"/>
              <p:nvPr/>
            </p:nvSpPr>
            <p:spPr>
              <a:xfrm>
                <a:off x="6869113" y="4408489"/>
                <a:ext cx="1781549" cy="33486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40% likely to donate</a:t>
                </a:r>
                <a:endParaRPr lang="en-US">
                  <a:solidFill>
                    <a:schemeClr val="tx1">
                      <a:lumMod val="50000"/>
                      <a:lumOff val="50000"/>
                    </a:schemeClr>
                  </a:solidFill>
                </a:endParaRPr>
              </a:p>
            </p:txBody>
          </p:sp>
          <p:sp>
            <p:nvSpPr>
              <p:cNvPr id="30" name="TextBox 29">
                <a:extLst>
                  <a:ext uri="{FF2B5EF4-FFF2-40B4-BE49-F238E27FC236}">
                    <a16:creationId xmlns:a16="http://schemas.microsoft.com/office/drawing/2014/main" id="{5C9990DD-5070-9474-C348-C77624136BEF}"/>
                  </a:ext>
                </a:extLst>
              </p:cNvPr>
              <p:cNvSpPr txBox="1"/>
              <p:nvPr/>
            </p:nvSpPr>
            <p:spPr>
              <a:xfrm>
                <a:off x="9391650" y="4408488"/>
                <a:ext cx="2005316"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1% are likely to ailment to disease</a:t>
                </a:r>
                <a:endParaRPr lang="en-US">
                  <a:solidFill>
                    <a:schemeClr val="tx1">
                      <a:lumMod val="50000"/>
                      <a:lumOff val="50000"/>
                    </a:schemeClr>
                  </a:solidFill>
                </a:endParaRPr>
              </a:p>
            </p:txBody>
          </p:sp>
          <p:pic>
            <p:nvPicPr>
              <p:cNvPr id="32" name="Graphic 32" descr="Football with solid fill">
                <a:extLst>
                  <a:ext uri="{FF2B5EF4-FFF2-40B4-BE49-F238E27FC236}">
                    <a16:creationId xmlns:a16="http://schemas.microsoft.com/office/drawing/2014/main" id="{02CFAD80-A1F0-2852-BD89-74F8F5314A8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14128" y="3689458"/>
                <a:ext cx="716873" cy="717030"/>
              </a:xfrm>
              <a:prstGeom prst="rect">
                <a:avLst/>
              </a:prstGeom>
            </p:spPr>
          </p:pic>
        </p:grpSp>
        <p:pic>
          <p:nvPicPr>
            <p:cNvPr id="40" name="Picture 40" descr="Icon&#10;&#10;Description automatically generated">
              <a:extLst>
                <a:ext uri="{FF2B5EF4-FFF2-40B4-BE49-F238E27FC236}">
                  <a16:creationId xmlns:a16="http://schemas.microsoft.com/office/drawing/2014/main" id="{0AE98E4D-C106-5F81-567D-493F07ED5674}"/>
                </a:ext>
              </a:extLst>
            </p:cNvPr>
            <p:cNvPicPr>
              <a:picLocks noChangeAspect="1"/>
            </p:cNvPicPr>
            <p:nvPr/>
          </p:nvPicPr>
          <p:blipFill>
            <a:blip r:embed="rId10"/>
            <a:stretch>
              <a:fillRect/>
            </a:stretch>
          </p:blipFill>
          <p:spPr>
            <a:xfrm>
              <a:off x="7155482" y="2227955"/>
              <a:ext cx="729881" cy="640384"/>
            </a:xfrm>
            <a:prstGeom prst="rect">
              <a:avLst/>
            </a:prstGeom>
          </p:spPr>
        </p:pic>
        <p:pic>
          <p:nvPicPr>
            <p:cNvPr id="42" name="Picture 42" descr="Icon&#10;&#10;Description automatically generated">
              <a:extLst>
                <a:ext uri="{FF2B5EF4-FFF2-40B4-BE49-F238E27FC236}">
                  <a16:creationId xmlns:a16="http://schemas.microsoft.com/office/drawing/2014/main" id="{67080B8E-024A-AD44-BB0F-9B9E80E6993C}"/>
                </a:ext>
              </a:extLst>
            </p:cNvPr>
            <p:cNvPicPr>
              <a:picLocks noChangeAspect="1"/>
            </p:cNvPicPr>
            <p:nvPr/>
          </p:nvPicPr>
          <p:blipFill>
            <a:blip r:embed="rId11"/>
            <a:stretch>
              <a:fillRect/>
            </a:stretch>
          </p:blipFill>
          <p:spPr>
            <a:xfrm>
              <a:off x="9734942" y="2182019"/>
              <a:ext cx="806080" cy="628348"/>
            </a:xfrm>
            <a:prstGeom prst="rect">
              <a:avLst/>
            </a:prstGeom>
          </p:spPr>
        </p:pic>
      </p:grpSp>
      <p:pic>
        <p:nvPicPr>
          <p:cNvPr id="9" name="Picture 11" descr="A picture containing text, person, outdoor, ground&#10;&#10;Description automatically generated">
            <a:extLst>
              <a:ext uri="{FF2B5EF4-FFF2-40B4-BE49-F238E27FC236}">
                <a16:creationId xmlns:a16="http://schemas.microsoft.com/office/drawing/2014/main" id="{72DAF1F2-BA4A-CB61-D693-D2EBDD650879}"/>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683106" y="1039707"/>
            <a:ext cx="3272366" cy="2291503"/>
          </a:xfrm>
          <a:prstGeom prst="rect">
            <a:avLst/>
          </a:prstGeom>
        </p:spPr>
      </p:pic>
    </p:spTree>
    <p:extLst>
      <p:ext uri="{BB962C8B-B14F-4D97-AF65-F5344CB8AC3E}">
        <p14:creationId xmlns:p14="http://schemas.microsoft.com/office/powerpoint/2010/main" val="3723607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2CB3C-DBD8-E89D-8756-280779683D45}"/>
              </a:ext>
            </a:extLst>
          </p:cNvPr>
          <p:cNvSpPr>
            <a:spLocks noGrp="1"/>
          </p:cNvSpPr>
          <p:nvPr>
            <p:ph type="title"/>
          </p:nvPr>
        </p:nvSpPr>
        <p:spPr>
          <a:xfrm>
            <a:off x="563235" y="412662"/>
            <a:ext cx="10441058" cy="621702"/>
          </a:xfrm>
        </p:spPr>
        <p:txBody>
          <a:bodyPr lIns="91440" tIns="45720" rIns="91440" bIns="45720" anchor="t"/>
          <a:lstStyle/>
          <a:p>
            <a:r>
              <a:rPr lang="en-IN">
                <a:ea typeface="+mj-lt"/>
                <a:cs typeface="+mj-lt"/>
              </a:rPr>
              <a:t>Richie Rich</a:t>
            </a:r>
            <a:endParaRPr lang="en-US"/>
          </a:p>
        </p:txBody>
      </p:sp>
      <p:sp>
        <p:nvSpPr>
          <p:cNvPr id="3" name="Text Placeholder 2">
            <a:extLst>
              <a:ext uri="{FF2B5EF4-FFF2-40B4-BE49-F238E27FC236}">
                <a16:creationId xmlns:a16="http://schemas.microsoft.com/office/drawing/2014/main" id="{46A4928F-D756-C0BA-DAC2-FA3A8FFA8AF9}"/>
              </a:ext>
            </a:extLst>
          </p:cNvPr>
          <p:cNvSpPr>
            <a:spLocks noGrp="1"/>
          </p:cNvSpPr>
          <p:nvPr>
            <p:ph type="body" sz="quarter" idx="10"/>
          </p:nvPr>
        </p:nvSpPr>
        <p:spPr>
          <a:xfrm>
            <a:off x="570057" y="3573016"/>
            <a:ext cx="10442334" cy="2159209"/>
          </a:xfrm>
        </p:spPr>
        <p:txBody>
          <a:bodyPr lIns="91440" tIns="45720" rIns="91440" bIns="45720" anchor="t"/>
          <a:lstStyle/>
          <a:p>
            <a:pPr marL="227965" indent="-227965"/>
            <a:r>
              <a:rPr lang="en-IN" sz="1400">
                <a:ea typeface="+mn-lt"/>
                <a:cs typeface="+mn-lt"/>
              </a:rPr>
              <a:t>This segment of people is affluent, fashion-conscious, and brand loyalists who prioritize their health and fitness.</a:t>
            </a:r>
            <a:endParaRPr lang="en-US"/>
          </a:p>
          <a:p>
            <a:pPr marL="227965" indent="-227965"/>
            <a:r>
              <a:rPr lang="en-IN" sz="1400">
                <a:ea typeface="+mn-lt"/>
                <a:cs typeface="+mn-lt"/>
              </a:rPr>
              <a:t> They are typically married and aged, with a significant percentage being technical professionals or business owners.</a:t>
            </a:r>
            <a:endParaRPr lang="en-IN">
              <a:ea typeface="+mn-lt"/>
              <a:cs typeface="+mn-lt"/>
            </a:endParaRPr>
          </a:p>
          <a:p>
            <a:pPr marL="227965" indent="-227965"/>
            <a:r>
              <a:rPr lang="en-IN" sz="1400">
                <a:ea typeface="+mn-lt"/>
                <a:cs typeface="+mn-lt"/>
              </a:rPr>
              <a:t> They tend to upgrade their healthcare plans and are likely to pay premiums themselves, with many obtaining health insurance through their employers. </a:t>
            </a:r>
            <a:endParaRPr lang="en-IN">
              <a:ea typeface="+mn-lt"/>
              <a:cs typeface="+mn-lt"/>
            </a:endParaRPr>
          </a:p>
          <a:p>
            <a:pPr marL="227965" indent="-227965"/>
            <a:r>
              <a:rPr lang="en-IN" sz="1400">
                <a:ea typeface="+mn-lt"/>
                <a:cs typeface="+mn-lt"/>
              </a:rPr>
              <a:t>While they enjoy vacations and leisure activities, they are more active on Facebook and are unlikely to play sports. </a:t>
            </a:r>
            <a:endParaRPr lang="en-IN">
              <a:ea typeface="+mn-lt"/>
              <a:cs typeface="+mn-lt"/>
            </a:endParaRPr>
          </a:p>
          <a:p>
            <a:pPr marL="227965" indent="-227965"/>
            <a:r>
              <a:rPr lang="en-IN" sz="1400">
                <a:ea typeface="+mn-lt"/>
                <a:cs typeface="+mn-lt"/>
              </a:rPr>
              <a:t>Retirement savings, mortgages, and insurance are also not priorities for them.</a:t>
            </a:r>
            <a:endParaRPr lang="en-IN"/>
          </a:p>
        </p:txBody>
      </p:sp>
      <p:sp>
        <p:nvSpPr>
          <p:cNvPr id="38" name="TextBox 37">
            <a:extLst>
              <a:ext uri="{FF2B5EF4-FFF2-40B4-BE49-F238E27FC236}">
                <a16:creationId xmlns:a16="http://schemas.microsoft.com/office/drawing/2014/main" id="{DE3FB272-C168-9C1A-369E-0E56AF453198}"/>
              </a:ext>
            </a:extLst>
          </p:cNvPr>
          <p:cNvSpPr txBox="1"/>
          <p:nvPr/>
        </p:nvSpPr>
        <p:spPr>
          <a:xfrm>
            <a:off x="567170" y="5732318"/>
            <a:ext cx="7756812" cy="9330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a:solidFill>
                  <a:schemeClr val="tx1">
                    <a:lumMod val="50000"/>
                    <a:lumOff val="50000"/>
                  </a:schemeClr>
                </a:solidFill>
              </a:rPr>
              <a:t>Targeting strategy</a:t>
            </a:r>
            <a:r>
              <a:rPr lang="en-US" sz="1400">
                <a:solidFill>
                  <a:schemeClr val="tx1">
                    <a:lumMod val="50000"/>
                    <a:lumOff val="50000"/>
                  </a:schemeClr>
                </a:solidFill>
              </a:rPr>
              <a:t> -</a:t>
            </a:r>
            <a:r>
              <a:rPr lang="en-IN" sz="1400">
                <a:ea typeface="+mn-lt"/>
                <a:cs typeface="+mn-lt"/>
              </a:rPr>
              <a:t>To reach this audience, insurance companies can use targeted marketing strategies, such as sponsoring health-related events or collaborating with luxury brands to create co-branded campaigns.  </a:t>
            </a:r>
          </a:p>
        </p:txBody>
      </p:sp>
      <p:grpSp>
        <p:nvGrpSpPr>
          <p:cNvPr id="6" name="Group 5">
            <a:extLst>
              <a:ext uri="{FF2B5EF4-FFF2-40B4-BE49-F238E27FC236}">
                <a16:creationId xmlns:a16="http://schemas.microsoft.com/office/drawing/2014/main" id="{44159D89-CA91-22E0-7924-9874F3DA6B5F}"/>
              </a:ext>
            </a:extLst>
          </p:cNvPr>
          <p:cNvGrpSpPr/>
          <p:nvPr/>
        </p:nvGrpSpPr>
        <p:grpSpPr>
          <a:xfrm>
            <a:off x="4189125" y="899070"/>
            <a:ext cx="7469620" cy="2449171"/>
            <a:chOff x="4206443" y="959683"/>
            <a:chExt cx="7469620" cy="2449171"/>
          </a:xfrm>
        </p:grpSpPr>
        <p:grpSp>
          <p:nvGrpSpPr>
            <p:cNvPr id="36" name="Group 35">
              <a:extLst>
                <a:ext uri="{FF2B5EF4-FFF2-40B4-BE49-F238E27FC236}">
                  <a16:creationId xmlns:a16="http://schemas.microsoft.com/office/drawing/2014/main" id="{3AAF6580-7CF2-D97B-8680-220AAEDB7E5D}"/>
                </a:ext>
              </a:extLst>
            </p:cNvPr>
            <p:cNvGrpSpPr/>
            <p:nvPr/>
          </p:nvGrpSpPr>
          <p:grpSpPr>
            <a:xfrm>
              <a:off x="4206443" y="959683"/>
              <a:ext cx="7469620" cy="2449171"/>
              <a:chOff x="4344988" y="2260600"/>
              <a:chExt cx="7149234" cy="2860142"/>
            </a:xfrm>
          </p:grpSpPr>
          <p:pic>
            <p:nvPicPr>
              <p:cNvPr id="5" name="Graphic 5" descr="Male profile with solid fill">
                <a:extLst>
                  <a:ext uri="{FF2B5EF4-FFF2-40B4-BE49-F238E27FC236}">
                    <a16:creationId xmlns:a16="http://schemas.microsoft.com/office/drawing/2014/main" id="{CEF09DD5-E006-257B-9222-312CD66B17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5841" y="2354611"/>
                <a:ext cx="683723" cy="654943"/>
              </a:xfrm>
              <a:prstGeom prst="rect">
                <a:avLst/>
              </a:prstGeom>
            </p:spPr>
          </p:pic>
          <p:sp>
            <p:nvSpPr>
              <p:cNvPr id="7" name="TextBox 6">
                <a:extLst>
                  <a:ext uri="{FF2B5EF4-FFF2-40B4-BE49-F238E27FC236}">
                    <a16:creationId xmlns:a16="http://schemas.microsoft.com/office/drawing/2014/main" id="{D59CA9BC-F216-0B6A-D630-81DAD00C2806}"/>
                  </a:ext>
                </a:extLst>
              </p:cNvPr>
              <p:cNvSpPr txBox="1"/>
              <p:nvPr/>
            </p:nvSpPr>
            <p:spPr>
              <a:xfrm>
                <a:off x="4448897" y="2948998"/>
                <a:ext cx="1955590"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Avg Age – 70</a:t>
                </a:r>
                <a:endParaRPr lang="en-US">
                  <a:solidFill>
                    <a:schemeClr val="tx1">
                      <a:lumMod val="50000"/>
                      <a:lumOff val="50000"/>
                    </a:schemeClr>
                  </a:solidFill>
                </a:endParaRPr>
              </a:p>
              <a:p>
                <a:pPr>
                  <a:lnSpc>
                    <a:spcPct val="150000"/>
                  </a:lnSpc>
                </a:pPr>
                <a:r>
                  <a:rPr lang="en-US" sz="1400">
                    <a:solidFill>
                      <a:schemeClr val="tx1">
                        <a:lumMod val="50000"/>
                        <a:lumOff val="50000"/>
                      </a:schemeClr>
                    </a:solidFill>
                  </a:rPr>
                  <a:t>50% are older than 70</a:t>
                </a:r>
              </a:p>
            </p:txBody>
          </p:sp>
          <p:pic>
            <p:nvPicPr>
              <p:cNvPr id="8" name="Graphic 8" descr="Money with solid fill">
                <a:extLst>
                  <a:ext uri="{FF2B5EF4-FFF2-40B4-BE49-F238E27FC236}">
                    <a16:creationId xmlns:a16="http://schemas.microsoft.com/office/drawing/2014/main" id="{B6F3615E-653C-8E56-2CE6-76E14E133E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7088" y="2306986"/>
                <a:ext cx="725162" cy="731317"/>
              </a:xfrm>
              <a:prstGeom prst="rect">
                <a:avLst/>
              </a:prstGeom>
            </p:spPr>
          </p:pic>
          <p:sp>
            <p:nvSpPr>
              <p:cNvPr id="10" name="TextBox 9">
                <a:extLst>
                  <a:ext uri="{FF2B5EF4-FFF2-40B4-BE49-F238E27FC236}">
                    <a16:creationId xmlns:a16="http://schemas.microsoft.com/office/drawing/2014/main" id="{D3492E4D-F523-3F87-8362-7353DA7EC790}"/>
                  </a:ext>
                </a:extLst>
              </p:cNvPr>
              <p:cNvSpPr txBox="1"/>
              <p:nvPr/>
            </p:nvSpPr>
            <p:spPr>
              <a:xfrm>
                <a:off x="6507919" y="2979334"/>
                <a:ext cx="2894877"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Avg Income $200K , 55% earn less than average income</a:t>
                </a:r>
              </a:p>
            </p:txBody>
          </p:sp>
          <p:pic>
            <p:nvPicPr>
              <p:cNvPr id="11" name="Graphic 11" descr="Graduation cap with solid fill">
                <a:extLst>
                  <a:ext uri="{FF2B5EF4-FFF2-40B4-BE49-F238E27FC236}">
                    <a16:creationId xmlns:a16="http://schemas.microsoft.com/office/drawing/2014/main" id="{5167A657-BB84-7178-7C1C-778C37181A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29775" y="2260600"/>
                <a:ext cx="808038" cy="808038"/>
              </a:xfrm>
              <a:prstGeom prst="rect">
                <a:avLst/>
              </a:prstGeom>
            </p:spPr>
          </p:pic>
          <p:sp>
            <p:nvSpPr>
              <p:cNvPr id="13" name="TextBox 12">
                <a:extLst>
                  <a:ext uri="{FF2B5EF4-FFF2-40B4-BE49-F238E27FC236}">
                    <a16:creationId xmlns:a16="http://schemas.microsoft.com/office/drawing/2014/main" id="{4D76DF02-60CF-1022-B04B-81283602B9DA}"/>
                  </a:ext>
                </a:extLst>
              </p:cNvPr>
              <p:cNvSpPr txBox="1"/>
              <p:nvPr/>
            </p:nvSpPr>
            <p:spPr>
              <a:xfrm>
                <a:off x="9231457" y="2957657"/>
                <a:ext cx="2262765" cy="33486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60% have college degree</a:t>
                </a:r>
                <a:endParaRPr lang="en-US">
                  <a:solidFill>
                    <a:schemeClr val="tx1">
                      <a:lumMod val="50000"/>
                      <a:lumOff val="50000"/>
                    </a:schemeClr>
                  </a:solidFill>
                </a:endParaRPr>
              </a:p>
            </p:txBody>
          </p:sp>
          <p:sp>
            <p:nvSpPr>
              <p:cNvPr id="18" name="TextBox 17">
                <a:extLst>
                  <a:ext uri="{FF2B5EF4-FFF2-40B4-BE49-F238E27FC236}">
                    <a16:creationId xmlns:a16="http://schemas.microsoft.com/office/drawing/2014/main" id="{7DB940B4-275E-6634-BFEB-373151DCA2C5}"/>
                  </a:ext>
                </a:extLst>
              </p:cNvPr>
              <p:cNvSpPr txBox="1"/>
              <p:nvPr/>
            </p:nvSpPr>
            <p:spPr>
              <a:xfrm>
                <a:off x="4344988" y="4408488"/>
                <a:ext cx="2027876"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20% are likely to spend</a:t>
                </a:r>
                <a:endParaRPr lang="en-US">
                  <a:solidFill>
                    <a:schemeClr val="tx1">
                      <a:lumMod val="50000"/>
                      <a:lumOff val="50000"/>
                    </a:schemeClr>
                  </a:solidFill>
                </a:endParaRPr>
              </a:p>
              <a:p>
                <a:pPr>
                  <a:lnSpc>
                    <a:spcPct val="150000"/>
                  </a:lnSpc>
                </a:pPr>
                <a:r>
                  <a:rPr lang="en-US" sz="1400">
                    <a:solidFill>
                      <a:schemeClr val="tx1">
                        <a:lumMod val="50000"/>
                        <a:lumOff val="50000"/>
                      </a:schemeClr>
                    </a:solidFill>
                  </a:rPr>
                  <a:t> in Sports activities</a:t>
                </a:r>
                <a:endParaRPr lang="en-US">
                  <a:solidFill>
                    <a:schemeClr val="tx1">
                      <a:lumMod val="50000"/>
                      <a:lumOff val="50000"/>
                    </a:schemeClr>
                  </a:solidFill>
                </a:endParaRPr>
              </a:p>
            </p:txBody>
          </p:sp>
          <p:sp>
            <p:nvSpPr>
              <p:cNvPr id="26" name="TextBox 25">
                <a:extLst>
                  <a:ext uri="{FF2B5EF4-FFF2-40B4-BE49-F238E27FC236}">
                    <a16:creationId xmlns:a16="http://schemas.microsoft.com/office/drawing/2014/main" id="{76EFB27A-EC92-ECD8-CB27-C8D8045199D8}"/>
                  </a:ext>
                </a:extLst>
              </p:cNvPr>
              <p:cNvSpPr txBox="1"/>
              <p:nvPr/>
            </p:nvSpPr>
            <p:spPr>
              <a:xfrm>
                <a:off x="6869113" y="4408489"/>
                <a:ext cx="1781549" cy="33486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65% likely to donate</a:t>
                </a:r>
                <a:endParaRPr lang="en-US">
                  <a:solidFill>
                    <a:schemeClr val="tx1">
                      <a:lumMod val="50000"/>
                      <a:lumOff val="50000"/>
                    </a:schemeClr>
                  </a:solidFill>
                </a:endParaRPr>
              </a:p>
            </p:txBody>
          </p:sp>
          <p:sp>
            <p:nvSpPr>
              <p:cNvPr id="30" name="TextBox 29">
                <a:extLst>
                  <a:ext uri="{FF2B5EF4-FFF2-40B4-BE49-F238E27FC236}">
                    <a16:creationId xmlns:a16="http://schemas.microsoft.com/office/drawing/2014/main" id="{5C9990DD-5070-9474-C348-C77624136BEF}"/>
                  </a:ext>
                </a:extLst>
              </p:cNvPr>
              <p:cNvSpPr txBox="1"/>
              <p:nvPr/>
            </p:nvSpPr>
            <p:spPr>
              <a:xfrm>
                <a:off x="9391650" y="4408488"/>
                <a:ext cx="2005316"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5% are likely to ailment to disease</a:t>
                </a:r>
                <a:endParaRPr lang="en-US">
                  <a:solidFill>
                    <a:schemeClr val="tx1">
                      <a:lumMod val="50000"/>
                      <a:lumOff val="50000"/>
                    </a:schemeClr>
                  </a:solidFill>
                </a:endParaRPr>
              </a:p>
            </p:txBody>
          </p:sp>
          <p:pic>
            <p:nvPicPr>
              <p:cNvPr id="32" name="Graphic 32" descr="Football with solid fill">
                <a:extLst>
                  <a:ext uri="{FF2B5EF4-FFF2-40B4-BE49-F238E27FC236}">
                    <a16:creationId xmlns:a16="http://schemas.microsoft.com/office/drawing/2014/main" id="{02CFAD80-A1F0-2852-BD89-74F8F5314A8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14128" y="3689458"/>
                <a:ext cx="716873" cy="717030"/>
              </a:xfrm>
              <a:prstGeom prst="rect">
                <a:avLst/>
              </a:prstGeom>
            </p:spPr>
          </p:pic>
        </p:grpSp>
        <p:pic>
          <p:nvPicPr>
            <p:cNvPr id="40" name="Picture 40" descr="Icon&#10;&#10;Description automatically generated">
              <a:extLst>
                <a:ext uri="{FF2B5EF4-FFF2-40B4-BE49-F238E27FC236}">
                  <a16:creationId xmlns:a16="http://schemas.microsoft.com/office/drawing/2014/main" id="{0AE98E4D-C106-5F81-567D-493F07ED5674}"/>
                </a:ext>
              </a:extLst>
            </p:cNvPr>
            <p:cNvPicPr>
              <a:picLocks noChangeAspect="1"/>
            </p:cNvPicPr>
            <p:nvPr/>
          </p:nvPicPr>
          <p:blipFill>
            <a:blip r:embed="rId10"/>
            <a:stretch>
              <a:fillRect/>
            </a:stretch>
          </p:blipFill>
          <p:spPr>
            <a:xfrm>
              <a:off x="7155482" y="2227955"/>
              <a:ext cx="729881" cy="640384"/>
            </a:xfrm>
            <a:prstGeom prst="rect">
              <a:avLst/>
            </a:prstGeom>
          </p:spPr>
        </p:pic>
        <p:pic>
          <p:nvPicPr>
            <p:cNvPr id="42" name="Picture 42" descr="Icon&#10;&#10;Description automatically generated">
              <a:extLst>
                <a:ext uri="{FF2B5EF4-FFF2-40B4-BE49-F238E27FC236}">
                  <a16:creationId xmlns:a16="http://schemas.microsoft.com/office/drawing/2014/main" id="{67080B8E-024A-AD44-BB0F-9B9E80E6993C}"/>
                </a:ext>
              </a:extLst>
            </p:cNvPr>
            <p:cNvPicPr>
              <a:picLocks noChangeAspect="1"/>
            </p:cNvPicPr>
            <p:nvPr/>
          </p:nvPicPr>
          <p:blipFill>
            <a:blip r:embed="rId11"/>
            <a:stretch>
              <a:fillRect/>
            </a:stretch>
          </p:blipFill>
          <p:spPr>
            <a:xfrm>
              <a:off x="9734942" y="2182019"/>
              <a:ext cx="806080" cy="628348"/>
            </a:xfrm>
            <a:prstGeom prst="rect">
              <a:avLst/>
            </a:prstGeom>
          </p:spPr>
        </p:pic>
      </p:grpSp>
      <p:pic>
        <p:nvPicPr>
          <p:cNvPr id="9" name="Picture 11" descr="A group of people on a boat&#10;&#10;Description automatically generated">
            <a:extLst>
              <a:ext uri="{FF2B5EF4-FFF2-40B4-BE49-F238E27FC236}">
                <a16:creationId xmlns:a16="http://schemas.microsoft.com/office/drawing/2014/main" id="{B1864CD6-3191-14CE-7A41-BF36F15A843A}"/>
              </a:ext>
            </a:extLst>
          </p:cNvPr>
          <p:cNvPicPr>
            <a:picLocks noChangeAspect="1"/>
          </p:cNvPicPr>
          <p:nvPr/>
        </p:nvPicPr>
        <p:blipFill>
          <a:blip r:embed="rId12"/>
          <a:stretch>
            <a:fillRect/>
          </a:stretch>
        </p:blipFill>
        <p:spPr>
          <a:xfrm>
            <a:off x="685912" y="951941"/>
            <a:ext cx="3375312" cy="2441863"/>
          </a:xfrm>
          <a:prstGeom prst="rect">
            <a:avLst/>
          </a:prstGeom>
        </p:spPr>
      </p:pic>
    </p:spTree>
    <p:extLst>
      <p:ext uri="{BB962C8B-B14F-4D97-AF65-F5344CB8AC3E}">
        <p14:creationId xmlns:p14="http://schemas.microsoft.com/office/powerpoint/2010/main" val="274134864"/>
      </p:ext>
    </p:extLst>
  </p:cSld>
  <p:clrMapOvr>
    <a:masterClrMapping/>
  </p:clrMapOvr>
</p:sld>
</file>

<file path=ppt/theme/theme1.xml><?xml version="1.0" encoding="utf-8"?>
<a:theme xmlns:a="http://schemas.openxmlformats.org/drawingml/2006/main" name="Office Theme">
  <a:themeElements>
    <a:clrScheme name="Blend3620">
      <a:dk1>
        <a:srgbClr val="191533"/>
      </a:dk1>
      <a:lt1>
        <a:srgbClr val="FFFFFF"/>
      </a:lt1>
      <a:dk2>
        <a:srgbClr val="08083B"/>
      </a:dk2>
      <a:lt2>
        <a:srgbClr val="F2F1F3"/>
      </a:lt2>
      <a:accent1>
        <a:srgbClr val="08083B"/>
      </a:accent1>
      <a:accent2>
        <a:srgbClr val="08083B"/>
      </a:accent2>
      <a:accent3>
        <a:srgbClr val="11B7BF"/>
      </a:accent3>
      <a:accent4>
        <a:srgbClr val="739FAF"/>
      </a:accent4>
      <a:accent5>
        <a:srgbClr val="211B4E"/>
      </a:accent5>
      <a:accent6>
        <a:srgbClr val="757385"/>
      </a:accent6>
      <a:hlink>
        <a:srgbClr val="739FAF"/>
      </a:hlink>
      <a:folHlink>
        <a:srgbClr val="11B7BF"/>
      </a:folHlink>
    </a:clrScheme>
    <a:fontScheme name="Sub Heading">
      <a:majorFont>
        <a:latin typeface="Montserrat ExtraBold"/>
        <a:ea typeface=""/>
        <a:cs typeface=""/>
      </a:majorFont>
      <a:minorFont>
        <a:latin typeface="Montserra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just">
          <a:lnSpc>
            <a:spcPct val="150000"/>
          </a:lnSpc>
          <a:defRPr sz="1400" smtClean="0">
            <a:solidFill>
              <a:schemeClr val="tx1">
                <a:lumMod val="50000"/>
                <a:lumOff val="50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578e031b-73fb-48c4-bb9d-99ba81e4a0b5">
      <Terms xmlns="http://schemas.microsoft.com/office/infopath/2007/PartnerControls"/>
    </lcf76f155ced4ddcb4097134ff3c332f>
    <TaxCatchAll xmlns="ebcd728c-2842-4f19-ba2e-dcf4cfee014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D96170D744C2D419C354D83FCDAF017" ma:contentTypeVersion="10" ma:contentTypeDescription="Create a new document." ma:contentTypeScope="" ma:versionID="55ea4e3b972fb458a5b994e5ec7e1ba5">
  <xsd:schema xmlns:xsd="http://www.w3.org/2001/XMLSchema" xmlns:xs="http://www.w3.org/2001/XMLSchema" xmlns:p="http://schemas.microsoft.com/office/2006/metadata/properties" xmlns:ns2="ebcd728c-2842-4f19-ba2e-dcf4cfee0147" xmlns:ns3="578e031b-73fb-48c4-bb9d-99ba81e4a0b5" targetNamespace="http://schemas.microsoft.com/office/2006/metadata/properties" ma:root="true" ma:fieldsID="6503877a899d7bf996a341edc8e97540" ns2:_="" ns3:_="">
    <xsd:import namespace="ebcd728c-2842-4f19-ba2e-dcf4cfee0147"/>
    <xsd:import namespace="578e031b-73fb-48c4-bb9d-99ba81e4a0b5"/>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lcf76f155ced4ddcb4097134ff3c332f" minOccurs="0"/>
                <xsd:element ref="ns2:TaxCatchAll"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cd728c-2842-4f19-ba2e-dcf4cfee014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e55a0965-9dce-410e-ae67-fec4ac7796d7}" ma:internalName="TaxCatchAll" ma:showField="CatchAllData" ma:web="ebcd728c-2842-4f19-ba2e-dcf4cfee0147">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578e031b-73fb-48c4-bb9d-99ba81e4a0b5"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12b4ba89-8ace-419e-814f-6a2e402f6210"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CFFA12-0037-4231-ADE6-822F657C578D}">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D9FDCD9-360D-4731-8309-A63526B86D2F}">
  <ds:schemaRefs>
    <ds:schemaRef ds:uri="http://schemas.microsoft.com/sharepoint/v3/contenttype/forms"/>
  </ds:schemaRefs>
</ds:datastoreItem>
</file>

<file path=customXml/itemProps3.xml><?xml version="1.0" encoding="utf-8"?>
<ds:datastoreItem xmlns:ds="http://schemas.openxmlformats.org/officeDocument/2006/customXml" ds:itemID="{5002DD69-51B0-4629-976B-488B3E014F33}"/>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12</Slides>
  <Notes>0</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PowerPoint Presentation</vt:lpstr>
      <vt:lpstr>PowerPoint Presentation</vt:lpstr>
      <vt:lpstr>Introduction</vt:lpstr>
      <vt:lpstr>PowerPoint Presentation</vt:lpstr>
      <vt:lpstr>Fitness and Nutrition Savvy Consumers</vt:lpstr>
      <vt:lpstr>Active Aging Consumers</vt:lpstr>
      <vt:lpstr>Health-Conscious Retirees</vt:lpstr>
      <vt:lpstr>Offline Elderly Shoppers</vt:lpstr>
      <vt:lpstr>Richie Rich</vt:lpstr>
      <vt:lpstr>Household Managers</vt:lpstr>
      <vt:lpstr>Comparison between different Segments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2023-03-19T13:34:08Z</dcterms:created>
  <dcterms:modified xsi:type="dcterms:W3CDTF">2023-03-20T08:39:33Z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0x010100AD96170D744C2D419C354D83FCDAF017</vt:lpwstr>
  </property>
</Properties>
</file>